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7"/>
    <p:sldId id="257" r:id="rId48"/>
    <p:sldId id="258" r:id="rId49"/>
    <p:sldId id="259" r:id="rId50"/>
    <p:sldId id="260" r:id="rId51"/>
    <p:sldId id="261" r:id="rId52"/>
    <p:sldId id="262" r:id="rId53"/>
    <p:sldId id="263" r:id="rId54"/>
    <p:sldId id="264" r:id="rId55"/>
    <p:sldId id="265" r:id="rId5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rcade Gamer" charset="1" panose="00000000000000000000"/>
      <p:regular r:id="rId10"/>
    </p:embeddedFont>
    <p:embeddedFont>
      <p:font typeface="Fira Sans" charset="1" panose="020B0503050000020004"/>
      <p:regular r:id="rId11"/>
    </p:embeddedFont>
    <p:embeddedFont>
      <p:font typeface="Fira Sans Bold" charset="1" panose="020B0803050000020004"/>
      <p:regular r:id="rId12"/>
    </p:embeddedFont>
    <p:embeddedFont>
      <p:font typeface="Fira Sans Italics" charset="1" panose="020B0503050000020004"/>
      <p:regular r:id="rId13"/>
    </p:embeddedFont>
    <p:embeddedFont>
      <p:font typeface="Fira Sans Bold Italics" charset="1" panose="020B0803050000020004"/>
      <p:regular r:id="rId14"/>
    </p:embeddedFont>
    <p:embeddedFont>
      <p:font typeface="Fira Sans Thin" charset="1" panose="020B0303050000020004"/>
      <p:regular r:id="rId15"/>
    </p:embeddedFont>
    <p:embeddedFont>
      <p:font typeface="Fira Sans Thin Italics" charset="1" panose="020B0303050000020004"/>
      <p:regular r:id="rId16"/>
    </p:embeddedFont>
    <p:embeddedFont>
      <p:font typeface="Fira Sans Extra-Light" charset="1" panose="020B0403050000020004"/>
      <p:regular r:id="rId17"/>
    </p:embeddedFont>
    <p:embeddedFont>
      <p:font typeface="Fira Sans Extra-Light Italics" charset="1" panose="020B0403050000020004"/>
      <p:regular r:id="rId18"/>
    </p:embeddedFont>
    <p:embeddedFont>
      <p:font typeface="Fira Sans Light" charset="1" panose="020B0403050000020004"/>
      <p:regular r:id="rId19"/>
    </p:embeddedFont>
    <p:embeddedFont>
      <p:font typeface="Fira Sans Light Italics" charset="1" panose="020B0403050000020004"/>
      <p:regular r:id="rId20"/>
    </p:embeddedFont>
    <p:embeddedFont>
      <p:font typeface="Fira Sans Medium" charset="1" panose="020B0603050000020004"/>
      <p:regular r:id="rId21"/>
    </p:embeddedFont>
    <p:embeddedFont>
      <p:font typeface="Fira Sans Medium Italics" charset="1" panose="020B0603050000020004"/>
      <p:regular r:id="rId22"/>
    </p:embeddedFont>
    <p:embeddedFont>
      <p:font typeface="Fira Sans Semi-Bold" charset="1" panose="020B0603050000020004"/>
      <p:regular r:id="rId23"/>
    </p:embeddedFont>
    <p:embeddedFont>
      <p:font typeface="Fira Sans Semi-Bold Italics" charset="1" panose="020B0703050000020004"/>
      <p:regular r:id="rId24"/>
    </p:embeddedFont>
    <p:embeddedFont>
      <p:font typeface="Fira Sans Ultra-Bold" charset="1" panose="020B0903050000020004"/>
      <p:regular r:id="rId25"/>
    </p:embeddedFont>
    <p:embeddedFont>
      <p:font typeface="Fira Sans Ultra-Bold Italics" charset="1" panose="020B0903050000020004"/>
      <p:regular r:id="rId26"/>
    </p:embeddedFont>
    <p:embeddedFont>
      <p:font typeface="Fira Sans Heavy" charset="1" panose="020B0A03050000020004"/>
      <p:regular r:id="rId27"/>
    </p:embeddedFont>
    <p:embeddedFont>
      <p:font typeface="Fira Sans Heavy Italics" charset="1" panose="020B0A03050000020004"/>
      <p:regular r:id="rId28"/>
    </p:embeddedFont>
    <p:embeddedFont>
      <p:font typeface="Montserrat" charset="1" panose="00000500000000000000"/>
      <p:regular r:id="rId29"/>
    </p:embeddedFont>
    <p:embeddedFont>
      <p:font typeface="Montserrat Bold" charset="1" panose="00000800000000000000"/>
      <p:regular r:id="rId30"/>
    </p:embeddedFont>
    <p:embeddedFont>
      <p:font typeface="Montserrat Italics" charset="1" panose="00000500000000000000"/>
      <p:regular r:id="rId31"/>
    </p:embeddedFont>
    <p:embeddedFont>
      <p:font typeface="Montserrat Bold Italics" charset="1" panose="00000800000000000000"/>
      <p:regular r:id="rId32"/>
    </p:embeddedFont>
    <p:embeddedFont>
      <p:font typeface="Montserrat Thin" charset="1" panose="00000300000000000000"/>
      <p:regular r:id="rId33"/>
    </p:embeddedFont>
    <p:embeddedFont>
      <p:font typeface="Montserrat Thin Italics" charset="1" panose="00000300000000000000"/>
      <p:regular r:id="rId34"/>
    </p:embeddedFont>
    <p:embeddedFont>
      <p:font typeface="Montserrat Extra-Light" charset="1" panose="00000300000000000000"/>
      <p:regular r:id="rId35"/>
    </p:embeddedFont>
    <p:embeddedFont>
      <p:font typeface="Montserrat Extra-Light Italics" charset="1" panose="00000300000000000000"/>
      <p:regular r:id="rId36"/>
    </p:embeddedFont>
    <p:embeddedFont>
      <p:font typeface="Montserrat Light" charset="1" panose="00000400000000000000"/>
      <p:regular r:id="rId37"/>
    </p:embeddedFont>
    <p:embeddedFont>
      <p:font typeface="Montserrat Light Italics" charset="1" panose="00000400000000000000"/>
      <p:regular r:id="rId38"/>
    </p:embeddedFont>
    <p:embeddedFont>
      <p:font typeface="Montserrat Medium" charset="1" panose="00000600000000000000"/>
      <p:regular r:id="rId39"/>
    </p:embeddedFont>
    <p:embeddedFont>
      <p:font typeface="Montserrat Medium Italics" charset="1" panose="00000600000000000000"/>
      <p:regular r:id="rId40"/>
    </p:embeddedFont>
    <p:embeddedFont>
      <p:font typeface="Montserrat Semi-Bold" charset="1" panose="00000700000000000000"/>
      <p:regular r:id="rId41"/>
    </p:embeddedFont>
    <p:embeddedFont>
      <p:font typeface="Montserrat Semi-Bold Italics" charset="1" panose="00000700000000000000"/>
      <p:regular r:id="rId42"/>
    </p:embeddedFont>
    <p:embeddedFont>
      <p:font typeface="Montserrat Ultra-Bold" charset="1" panose="00000900000000000000"/>
      <p:regular r:id="rId43"/>
    </p:embeddedFont>
    <p:embeddedFont>
      <p:font typeface="Montserrat Ultra-Bold Italics" charset="1" panose="00000900000000000000"/>
      <p:regular r:id="rId44"/>
    </p:embeddedFont>
    <p:embeddedFont>
      <p:font typeface="Montserrat Heavy" charset="1" panose="00000A00000000000000"/>
      <p:regular r:id="rId45"/>
    </p:embeddedFont>
    <p:embeddedFont>
      <p:font typeface="Montserrat Heavy Italics" charset="1" panose="00000A0000000000000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slides/slide1.xml" Type="http://schemas.openxmlformats.org/officeDocument/2006/relationships/slide"/><Relationship Id="rId48" Target="slides/slide2.xml" Type="http://schemas.openxmlformats.org/officeDocument/2006/relationships/slide"/><Relationship Id="rId49" Target="slides/slide3.xml" Type="http://schemas.openxmlformats.org/officeDocument/2006/relationships/slide"/><Relationship Id="rId5" Target="tableStyles.xml" Type="http://schemas.openxmlformats.org/officeDocument/2006/relationships/tableStyles"/><Relationship Id="rId50" Target="slides/slide4.xml" Type="http://schemas.openxmlformats.org/officeDocument/2006/relationships/slide"/><Relationship Id="rId51" Target="slides/slide5.xml" Type="http://schemas.openxmlformats.org/officeDocument/2006/relationships/slide"/><Relationship Id="rId52" Target="slides/slide6.xml" Type="http://schemas.openxmlformats.org/officeDocument/2006/relationships/slide"/><Relationship Id="rId53" Target="slides/slide7.xml" Type="http://schemas.openxmlformats.org/officeDocument/2006/relationships/slide"/><Relationship Id="rId54" Target="slides/slide8.xml" Type="http://schemas.openxmlformats.org/officeDocument/2006/relationships/slide"/><Relationship Id="rId55" Target="slides/slide9.xml" Type="http://schemas.openxmlformats.org/officeDocument/2006/relationships/slide"/><Relationship Id="rId56" Target="slides/slide10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11" Target="../media/image37.png" Type="http://schemas.openxmlformats.org/officeDocument/2006/relationships/image"/><Relationship Id="rId12" Target="../media/image38.svg" Type="http://schemas.openxmlformats.org/officeDocument/2006/relationships/image"/><Relationship Id="rId2" Target="../media/image28.gif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gif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gif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3916" r="0" b="-868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576678" y="6172200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68070" y="-2818506"/>
            <a:ext cx="4825046" cy="4219769"/>
          </a:xfrm>
          <a:custGeom>
            <a:avLst/>
            <a:gdLst/>
            <a:ahLst/>
            <a:cxnLst/>
            <a:rect r="r" b="b" t="t" l="l"/>
            <a:pathLst>
              <a:path h="4219769" w="4825046">
                <a:moveTo>
                  <a:pt x="0" y="0"/>
                </a:moveTo>
                <a:lnTo>
                  <a:pt x="4825046" y="0"/>
                </a:lnTo>
                <a:lnTo>
                  <a:pt x="4825046" y="4219769"/>
                </a:lnTo>
                <a:lnTo>
                  <a:pt x="0" y="42197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61481" y="-4114800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91635" y="1333816"/>
            <a:ext cx="3948234" cy="1724379"/>
          </a:xfrm>
          <a:custGeom>
            <a:avLst/>
            <a:gdLst/>
            <a:ahLst/>
            <a:cxnLst/>
            <a:rect r="r" b="b" t="t" l="l"/>
            <a:pathLst>
              <a:path h="1724379" w="3948234">
                <a:moveTo>
                  <a:pt x="0" y="0"/>
                </a:moveTo>
                <a:lnTo>
                  <a:pt x="3948234" y="0"/>
                </a:lnTo>
                <a:lnTo>
                  <a:pt x="3948234" y="1724379"/>
                </a:lnTo>
                <a:lnTo>
                  <a:pt x="0" y="1724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09481" y="8484909"/>
            <a:ext cx="4729467" cy="4047169"/>
          </a:xfrm>
          <a:custGeom>
            <a:avLst/>
            <a:gdLst/>
            <a:ahLst/>
            <a:cxnLst/>
            <a:rect r="r" b="b" t="t" l="l"/>
            <a:pathLst>
              <a:path h="4047169" w="4729467">
                <a:moveTo>
                  <a:pt x="0" y="0"/>
                </a:moveTo>
                <a:lnTo>
                  <a:pt x="4729467" y="0"/>
                </a:lnTo>
                <a:lnTo>
                  <a:pt x="4729467" y="4047169"/>
                </a:lnTo>
                <a:lnTo>
                  <a:pt x="0" y="4047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9992168" y="1795880"/>
            <a:ext cx="8078630" cy="11840963"/>
          </a:xfrm>
          <a:custGeom>
            <a:avLst/>
            <a:gdLst/>
            <a:ahLst/>
            <a:cxnLst/>
            <a:rect r="r" b="b" t="t" l="l"/>
            <a:pathLst>
              <a:path h="11840963" w="8078630">
                <a:moveTo>
                  <a:pt x="8078630" y="0"/>
                </a:moveTo>
                <a:lnTo>
                  <a:pt x="0" y="0"/>
                </a:lnTo>
                <a:lnTo>
                  <a:pt x="0" y="11840963"/>
                </a:lnTo>
                <a:lnTo>
                  <a:pt x="8078630" y="11840963"/>
                </a:lnTo>
                <a:lnTo>
                  <a:pt x="807863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935654" y="3943350"/>
            <a:ext cx="13686311" cy="4824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Fira Sans Bold"/>
              </a:rPr>
              <a:t>Παραδείγματα Εκπαιδευτικών Ψηφιακών Παιχνιδιών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67918" y="2741683"/>
            <a:ext cx="12352165" cy="5013881"/>
            <a:chOff x="0" y="0"/>
            <a:chExt cx="531807" cy="2158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1807" cy="215866"/>
            </a:xfrm>
            <a:custGeom>
              <a:avLst/>
              <a:gdLst/>
              <a:ahLst/>
              <a:cxnLst/>
              <a:rect r="r" b="b" t="t" l="l"/>
              <a:pathLst>
                <a:path h="215866" w="531807">
                  <a:moveTo>
                    <a:pt x="0" y="0"/>
                  </a:moveTo>
                  <a:lnTo>
                    <a:pt x="531807" y="0"/>
                  </a:lnTo>
                  <a:lnTo>
                    <a:pt x="531807" y="215866"/>
                  </a:lnTo>
                  <a:lnTo>
                    <a:pt x="0" y="2158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A24FE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31807" cy="2539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991003" y="783844"/>
            <a:ext cx="6305993" cy="1418849"/>
          </a:xfrm>
          <a:prstGeom prst="rect">
            <a:avLst/>
          </a:prstGeom>
          <a:ln cap="sq">
            <a:noFill/>
            <a:prstDash val="solid"/>
          </a:ln>
        </p:spPr>
      </p:pic>
      <p:grpSp>
        <p:nvGrpSpPr>
          <p:cNvPr name="Group 6" id="6"/>
          <p:cNvGrpSpPr/>
          <p:nvPr/>
        </p:nvGrpSpPr>
        <p:grpSpPr>
          <a:xfrm rot="0">
            <a:off x="2967918" y="8659085"/>
            <a:ext cx="5401791" cy="844071"/>
            <a:chOff x="0" y="0"/>
            <a:chExt cx="129585" cy="2024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585" cy="20249"/>
            </a:xfrm>
            <a:custGeom>
              <a:avLst/>
              <a:gdLst/>
              <a:ahLst/>
              <a:cxnLst/>
              <a:rect r="r" b="b" t="t" l="l"/>
              <a:pathLst>
                <a:path h="20249" w="129585">
                  <a:moveTo>
                    <a:pt x="0" y="0"/>
                  </a:moveTo>
                  <a:lnTo>
                    <a:pt x="129585" y="0"/>
                  </a:lnTo>
                  <a:lnTo>
                    <a:pt x="129585" y="20249"/>
                  </a:lnTo>
                  <a:lnTo>
                    <a:pt x="0" y="202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A24FE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29585" cy="58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918291" y="8659085"/>
            <a:ext cx="5401791" cy="844071"/>
            <a:chOff x="0" y="0"/>
            <a:chExt cx="129585" cy="2024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585" cy="20249"/>
            </a:xfrm>
            <a:custGeom>
              <a:avLst/>
              <a:gdLst/>
              <a:ahLst/>
              <a:cxnLst/>
              <a:rect r="r" b="b" t="t" l="l"/>
              <a:pathLst>
                <a:path h="20249" w="129585">
                  <a:moveTo>
                    <a:pt x="0" y="0"/>
                  </a:moveTo>
                  <a:lnTo>
                    <a:pt x="129585" y="0"/>
                  </a:lnTo>
                  <a:lnTo>
                    <a:pt x="129585" y="20249"/>
                  </a:lnTo>
                  <a:lnTo>
                    <a:pt x="0" y="202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A24FE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29585" cy="58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991230" y="783844"/>
            <a:ext cx="2328852" cy="1418849"/>
            <a:chOff x="0" y="0"/>
            <a:chExt cx="55867" cy="3403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5867" cy="34037"/>
            </a:xfrm>
            <a:custGeom>
              <a:avLst/>
              <a:gdLst/>
              <a:ahLst/>
              <a:cxnLst/>
              <a:rect r="r" b="b" t="t" l="l"/>
              <a:pathLst>
                <a:path h="34037" w="55867">
                  <a:moveTo>
                    <a:pt x="0" y="0"/>
                  </a:moveTo>
                  <a:lnTo>
                    <a:pt x="55867" y="0"/>
                  </a:lnTo>
                  <a:lnTo>
                    <a:pt x="55867" y="34037"/>
                  </a:lnTo>
                  <a:lnTo>
                    <a:pt x="0" y="340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A24FE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55867" cy="72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983062" y="783844"/>
            <a:ext cx="2328852" cy="1418849"/>
            <a:chOff x="0" y="0"/>
            <a:chExt cx="55867" cy="3403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5867" cy="34037"/>
            </a:xfrm>
            <a:custGeom>
              <a:avLst/>
              <a:gdLst/>
              <a:ahLst/>
              <a:cxnLst/>
              <a:rect r="r" b="b" t="t" l="l"/>
              <a:pathLst>
                <a:path h="34037" w="55867">
                  <a:moveTo>
                    <a:pt x="0" y="0"/>
                  </a:moveTo>
                  <a:lnTo>
                    <a:pt x="55867" y="0"/>
                  </a:lnTo>
                  <a:lnTo>
                    <a:pt x="55867" y="34037"/>
                  </a:lnTo>
                  <a:lnTo>
                    <a:pt x="0" y="340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A24FE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55867" cy="72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2983062" y="7919729"/>
            <a:ext cx="642672" cy="575192"/>
          </a:xfrm>
          <a:custGeom>
            <a:avLst/>
            <a:gdLst/>
            <a:ahLst/>
            <a:cxnLst/>
            <a:rect r="r" b="b" t="t" l="l"/>
            <a:pathLst>
              <a:path h="575192" w="642672">
                <a:moveTo>
                  <a:pt x="0" y="0"/>
                </a:moveTo>
                <a:lnTo>
                  <a:pt x="642672" y="0"/>
                </a:lnTo>
                <a:lnTo>
                  <a:pt x="642672" y="575192"/>
                </a:lnTo>
                <a:lnTo>
                  <a:pt x="0" y="575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524123" y="3551925"/>
            <a:ext cx="9239754" cy="1544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13"/>
              </a:lnSpc>
            </a:pPr>
            <a:r>
              <a:rPr lang="en-US" sz="11264">
                <a:solidFill>
                  <a:srgbClr val="FF75ED"/>
                </a:solidFill>
                <a:latin typeface="Arcade Gamer"/>
              </a:rPr>
              <a:t>GAME OUT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3943593" y="7919729"/>
            <a:ext cx="642672" cy="575192"/>
          </a:xfrm>
          <a:custGeom>
            <a:avLst/>
            <a:gdLst/>
            <a:ahLst/>
            <a:cxnLst/>
            <a:rect r="r" b="b" t="t" l="l"/>
            <a:pathLst>
              <a:path h="575192" w="642672">
                <a:moveTo>
                  <a:pt x="0" y="0"/>
                </a:moveTo>
                <a:lnTo>
                  <a:pt x="642672" y="0"/>
                </a:lnTo>
                <a:lnTo>
                  <a:pt x="642672" y="575192"/>
                </a:lnTo>
                <a:lnTo>
                  <a:pt x="0" y="57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900758" y="7919729"/>
            <a:ext cx="642672" cy="575192"/>
          </a:xfrm>
          <a:custGeom>
            <a:avLst/>
            <a:gdLst/>
            <a:ahLst/>
            <a:cxnLst/>
            <a:rect r="r" b="b" t="t" l="l"/>
            <a:pathLst>
              <a:path h="575192" w="642672">
                <a:moveTo>
                  <a:pt x="0" y="0"/>
                </a:moveTo>
                <a:lnTo>
                  <a:pt x="642672" y="0"/>
                </a:lnTo>
                <a:lnTo>
                  <a:pt x="642672" y="575192"/>
                </a:lnTo>
                <a:lnTo>
                  <a:pt x="0" y="575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759714" y="7919729"/>
            <a:ext cx="642672" cy="575192"/>
          </a:xfrm>
          <a:custGeom>
            <a:avLst/>
            <a:gdLst/>
            <a:ahLst/>
            <a:cxnLst/>
            <a:rect r="r" b="b" t="t" l="l"/>
            <a:pathLst>
              <a:path h="575192" w="642672">
                <a:moveTo>
                  <a:pt x="0" y="0"/>
                </a:moveTo>
                <a:lnTo>
                  <a:pt x="642673" y="0"/>
                </a:lnTo>
                <a:lnTo>
                  <a:pt x="642673" y="575192"/>
                </a:lnTo>
                <a:lnTo>
                  <a:pt x="0" y="575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720245" y="7919729"/>
            <a:ext cx="642672" cy="575192"/>
          </a:xfrm>
          <a:custGeom>
            <a:avLst/>
            <a:gdLst/>
            <a:ahLst/>
            <a:cxnLst/>
            <a:rect r="r" b="b" t="t" l="l"/>
            <a:pathLst>
              <a:path h="575192" w="642672">
                <a:moveTo>
                  <a:pt x="0" y="0"/>
                </a:moveTo>
                <a:lnTo>
                  <a:pt x="642672" y="0"/>
                </a:lnTo>
                <a:lnTo>
                  <a:pt x="642672" y="575192"/>
                </a:lnTo>
                <a:lnTo>
                  <a:pt x="0" y="575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677410" y="7919729"/>
            <a:ext cx="642672" cy="575192"/>
          </a:xfrm>
          <a:custGeom>
            <a:avLst/>
            <a:gdLst/>
            <a:ahLst/>
            <a:cxnLst/>
            <a:rect r="r" b="b" t="t" l="l"/>
            <a:pathLst>
              <a:path h="575192" w="642672">
                <a:moveTo>
                  <a:pt x="0" y="0"/>
                </a:moveTo>
                <a:lnTo>
                  <a:pt x="642672" y="0"/>
                </a:lnTo>
                <a:lnTo>
                  <a:pt x="642672" y="575192"/>
                </a:lnTo>
                <a:lnTo>
                  <a:pt x="0" y="5751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5" id="25"/>
          <p:cNvSpPr/>
          <p:nvPr/>
        </p:nvSpPr>
        <p:spPr>
          <a:xfrm>
            <a:off x="5958305" y="8207325"/>
            <a:ext cx="6371390" cy="0"/>
          </a:xfrm>
          <a:prstGeom prst="line">
            <a:avLst/>
          </a:prstGeom>
          <a:ln cap="flat" w="104775">
            <a:solidFill>
              <a:srgbClr val="F9FF00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6" id="26"/>
          <p:cNvSpPr/>
          <p:nvPr/>
        </p:nvSpPr>
        <p:spPr>
          <a:xfrm flipV="true">
            <a:off x="9159144" y="8494921"/>
            <a:ext cx="0" cy="1008235"/>
          </a:xfrm>
          <a:prstGeom prst="line">
            <a:avLst/>
          </a:prstGeom>
          <a:ln cap="flat" w="104775">
            <a:solidFill>
              <a:srgbClr val="F9FF00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13834320" y="1205672"/>
            <a:ext cx="642672" cy="575192"/>
          </a:xfrm>
          <a:custGeom>
            <a:avLst/>
            <a:gdLst/>
            <a:ahLst/>
            <a:cxnLst/>
            <a:rect r="r" b="b" t="t" l="l"/>
            <a:pathLst>
              <a:path h="575192" w="642672">
                <a:moveTo>
                  <a:pt x="0" y="0"/>
                </a:moveTo>
                <a:lnTo>
                  <a:pt x="642672" y="0"/>
                </a:lnTo>
                <a:lnTo>
                  <a:pt x="642672" y="575192"/>
                </a:lnTo>
                <a:lnTo>
                  <a:pt x="0" y="5751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3841296" y="1205672"/>
            <a:ext cx="642672" cy="575192"/>
          </a:xfrm>
          <a:custGeom>
            <a:avLst/>
            <a:gdLst/>
            <a:ahLst/>
            <a:cxnLst/>
            <a:rect r="r" b="b" t="t" l="l"/>
            <a:pathLst>
              <a:path h="575192" w="642672">
                <a:moveTo>
                  <a:pt x="0" y="0"/>
                </a:moveTo>
                <a:lnTo>
                  <a:pt x="642673" y="0"/>
                </a:lnTo>
                <a:lnTo>
                  <a:pt x="642673" y="575192"/>
                </a:lnTo>
                <a:lnTo>
                  <a:pt x="0" y="57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7828521" y="6458849"/>
            <a:ext cx="2661247" cy="648398"/>
            <a:chOff x="0" y="0"/>
            <a:chExt cx="573162" cy="139648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573162" cy="139648"/>
            </a:xfrm>
            <a:custGeom>
              <a:avLst/>
              <a:gdLst/>
              <a:ahLst/>
              <a:cxnLst/>
              <a:rect r="r" b="b" t="t" l="l"/>
              <a:pathLst>
                <a:path h="139648" w="573162">
                  <a:moveTo>
                    <a:pt x="0" y="0"/>
                  </a:moveTo>
                  <a:lnTo>
                    <a:pt x="573162" y="0"/>
                  </a:lnTo>
                  <a:lnTo>
                    <a:pt x="573162" y="139648"/>
                  </a:lnTo>
                  <a:lnTo>
                    <a:pt x="0" y="139648"/>
                  </a:lnTo>
                  <a:close/>
                </a:path>
              </a:pathLst>
            </a:custGeom>
            <a:solidFill>
              <a:srgbClr val="0029A8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66675"/>
              <a:ext cx="573162" cy="2063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9FF00"/>
                  </a:solidFill>
                  <a:latin typeface="Arcade Gamer"/>
                </a:rPr>
                <a:t>END!</a:t>
              </a:r>
            </a:p>
          </p:txBody>
        </p:sp>
      </p:grpSp>
      <p:pic>
        <p:nvPicPr>
          <p:cNvPr name="Picture 32" id="3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983379" y="14551980"/>
            <a:ext cx="6305993" cy="1418849"/>
          </a:xfrm>
          <a:prstGeom prst="rect">
            <a:avLst/>
          </a:prstGeom>
          <a:ln cap="sq">
            <a:noFill/>
            <a:prstDash val="solid"/>
          </a:ln>
        </p:spPr>
      </p:pic>
      <p:grpSp>
        <p:nvGrpSpPr>
          <p:cNvPr name="Group 33" id="33"/>
          <p:cNvGrpSpPr/>
          <p:nvPr/>
        </p:nvGrpSpPr>
        <p:grpSpPr>
          <a:xfrm rot="0">
            <a:off x="12983605" y="14551980"/>
            <a:ext cx="2328852" cy="1418849"/>
            <a:chOff x="0" y="0"/>
            <a:chExt cx="55867" cy="34037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55867" cy="34037"/>
            </a:xfrm>
            <a:custGeom>
              <a:avLst/>
              <a:gdLst/>
              <a:ahLst/>
              <a:cxnLst/>
              <a:rect r="r" b="b" t="t" l="l"/>
              <a:pathLst>
                <a:path h="34037" w="55867">
                  <a:moveTo>
                    <a:pt x="0" y="0"/>
                  </a:moveTo>
                  <a:lnTo>
                    <a:pt x="55867" y="0"/>
                  </a:lnTo>
                  <a:lnTo>
                    <a:pt x="55867" y="34037"/>
                  </a:lnTo>
                  <a:lnTo>
                    <a:pt x="0" y="340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A24FE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55867" cy="72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2975437" y="14551980"/>
            <a:ext cx="2328852" cy="1418849"/>
            <a:chOff x="0" y="0"/>
            <a:chExt cx="55867" cy="34037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55867" cy="34037"/>
            </a:xfrm>
            <a:custGeom>
              <a:avLst/>
              <a:gdLst/>
              <a:ahLst/>
              <a:cxnLst/>
              <a:rect r="r" b="b" t="t" l="l"/>
              <a:pathLst>
                <a:path h="34037" w="55867">
                  <a:moveTo>
                    <a:pt x="0" y="0"/>
                  </a:moveTo>
                  <a:lnTo>
                    <a:pt x="55867" y="0"/>
                  </a:lnTo>
                  <a:lnTo>
                    <a:pt x="55867" y="34037"/>
                  </a:lnTo>
                  <a:lnTo>
                    <a:pt x="0" y="340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A24FE"/>
              </a:soli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55867" cy="721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13826695" y="14973809"/>
            <a:ext cx="642672" cy="575192"/>
          </a:xfrm>
          <a:custGeom>
            <a:avLst/>
            <a:gdLst/>
            <a:ahLst/>
            <a:cxnLst/>
            <a:rect r="r" b="b" t="t" l="l"/>
            <a:pathLst>
              <a:path h="575192" w="642672">
                <a:moveTo>
                  <a:pt x="0" y="0"/>
                </a:moveTo>
                <a:lnTo>
                  <a:pt x="642673" y="0"/>
                </a:lnTo>
                <a:lnTo>
                  <a:pt x="642673" y="575191"/>
                </a:lnTo>
                <a:lnTo>
                  <a:pt x="0" y="5751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3833672" y="14973809"/>
            <a:ext cx="642672" cy="575192"/>
          </a:xfrm>
          <a:custGeom>
            <a:avLst/>
            <a:gdLst/>
            <a:ahLst/>
            <a:cxnLst/>
            <a:rect r="r" b="b" t="t" l="l"/>
            <a:pathLst>
              <a:path h="575192" w="642672">
                <a:moveTo>
                  <a:pt x="0" y="0"/>
                </a:moveTo>
                <a:lnTo>
                  <a:pt x="642672" y="0"/>
                </a:lnTo>
                <a:lnTo>
                  <a:pt x="642672" y="575191"/>
                </a:lnTo>
                <a:lnTo>
                  <a:pt x="0" y="5751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029865" y="5748568"/>
            <a:ext cx="6228270" cy="426636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772692" y="212969"/>
            <a:ext cx="8742615" cy="815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51"/>
              </a:lnSpc>
            </a:pPr>
            <a:r>
              <a:rPr lang="en-US" sz="4751" u="sng">
                <a:solidFill>
                  <a:srgbClr val="000000"/>
                </a:solidFill>
                <a:latin typeface="Fira Sans Bold"/>
              </a:rPr>
              <a:t>PLAY (Play-Learn- FightAnxiety)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56528" y="3367953"/>
            <a:ext cx="14374944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ira Sans"/>
              </a:rPr>
              <a:t>Οι χρήστες μπορούν να δημιουργήσουν έναν εικονικό κόσμο και να προετοιμαστούν  κατάλληλα για τις τελικές εξετάσεις μέσω δραστηριοτήτων. Με αυτό τον τρόπο μειώνεται και το άγχος για τις εξετάσεις.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6014739"/>
            <a:ext cx="6318311" cy="4114800"/>
          </a:xfrm>
          <a:custGeom>
            <a:avLst/>
            <a:gdLst/>
            <a:ahLst/>
            <a:cxnLst/>
            <a:rect r="r" b="b" t="t" l="l"/>
            <a:pathLst>
              <a:path h="4114800" w="6318311">
                <a:moveTo>
                  <a:pt x="0" y="0"/>
                </a:moveTo>
                <a:lnTo>
                  <a:pt x="6318311" y="0"/>
                </a:lnTo>
                <a:lnTo>
                  <a:pt x="6318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82799" y="7180478"/>
            <a:ext cx="5931908" cy="2523757"/>
          </a:xfrm>
          <a:custGeom>
            <a:avLst/>
            <a:gdLst/>
            <a:ahLst/>
            <a:cxnLst/>
            <a:rect r="r" b="b" t="t" l="l"/>
            <a:pathLst>
              <a:path h="2523757" w="5931908">
                <a:moveTo>
                  <a:pt x="0" y="0"/>
                </a:moveTo>
                <a:lnTo>
                  <a:pt x="5931908" y="0"/>
                </a:lnTo>
                <a:lnTo>
                  <a:pt x="5931908" y="2523757"/>
                </a:lnTo>
                <a:lnTo>
                  <a:pt x="0" y="252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596891" y="470761"/>
            <a:ext cx="3094218" cy="1001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5851" u="sng">
                <a:solidFill>
                  <a:srgbClr val="000000"/>
                </a:solidFill>
                <a:latin typeface="Fira Sans Bold"/>
              </a:rPr>
              <a:t>Einstown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352322" y="2777462"/>
            <a:ext cx="11583355" cy="3008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1"/>
              </a:lnSpc>
            </a:pPr>
            <a:r>
              <a:rPr lang="en-US" sz="4293">
                <a:solidFill>
                  <a:srgbClr val="000000"/>
                </a:solidFill>
                <a:latin typeface="Fira Sans"/>
              </a:rPr>
              <a:t>Πρόκειται για ένα δισδιάστατό παιχνίδι όπου οι παίκτες μπορούν να λύσουν αινίγματα και να γνωρίσουν θεωρήματα της φυσικής και των μαθηματικών.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5684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950868" y="4977633"/>
            <a:ext cx="5337132" cy="5043590"/>
          </a:xfrm>
          <a:custGeom>
            <a:avLst/>
            <a:gdLst/>
            <a:ahLst/>
            <a:cxnLst/>
            <a:rect r="r" b="b" t="t" l="l"/>
            <a:pathLst>
              <a:path h="5043590" w="5337132">
                <a:moveTo>
                  <a:pt x="0" y="0"/>
                </a:moveTo>
                <a:lnTo>
                  <a:pt x="5337132" y="0"/>
                </a:lnTo>
                <a:lnTo>
                  <a:pt x="5337132" y="5043590"/>
                </a:lnTo>
                <a:lnTo>
                  <a:pt x="0" y="5043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902397" y="-10831"/>
            <a:ext cx="2483207" cy="1039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4"/>
              </a:lnSpc>
            </a:pPr>
            <a:r>
              <a:rPr lang="en-US" sz="6038" u="sng">
                <a:solidFill>
                  <a:srgbClr val="000000"/>
                </a:solidFill>
                <a:latin typeface="Fira Sans Bold"/>
              </a:rPr>
              <a:t>Quizlet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92911" y="3185418"/>
            <a:ext cx="8582242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ira Sans"/>
              </a:rPr>
              <a:t>Μέσω ψηφιακών quiz οι μαθητές της Πρωτοβάθμιας και της Δευτεροβάθμιας εκπαίδευσης μπορούν να εξασκήσουν το λεξιλόγιό τους σε διάφορα γνωστικά αντικείμενα.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0954" y="6275901"/>
            <a:ext cx="5329907" cy="3849377"/>
          </a:xfrm>
          <a:custGeom>
            <a:avLst/>
            <a:gdLst/>
            <a:ahLst/>
            <a:cxnLst/>
            <a:rect r="r" b="b" t="t" l="l"/>
            <a:pathLst>
              <a:path h="3849377" w="5329907">
                <a:moveTo>
                  <a:pt x="0" y="0"/>
                </a:moveTo>
                <a:lnTo>
                  <a:pt x="5329906" y="0"/>
                </a:lnTo>
                <a:lnTo>
                  <a:pt x="5329906" y="3849377"/>
                </a:lnTo>
                <a:lnTo>
                  <a:pt x="0" y="3849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39855" y="5287475"/>
            <a:ext cx="3889214" cy="4999525"/>
          </a:xfrm>
          <a:custGeom>
            <a:avLst/>
            <a:gdLst/>
            <a:ahLst/>
            <a:cxnLst/>
            <a:rect r="r" b="b" t="t" l="l"/>
            <a:pathLst>
              <a:path h="4999525" w="3889214">
                <a:moveTo>
                  <a:pt x="0" y="0"/>
                </a:moveTo>
                <a:lnTo>
                  <a:pt x="3889214" y="0"/>
                </a:lnTo>
                <a:lnTo>
                  <a:pt x="3889214" y="4999525"/>
                </a:lnTo>
                <a:lnTo>
                  <a:pt x="0" y="4999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567732" y="89836"/>
            <a:ext cx="3152535" cy="127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2"/>
              </a:lnSpc>
            </a:pPr>
            <a:r>
              <a:rPr lang="en-US" sz="7494" u="sng">
                <a:solidFill>
                  <a:srgbClr val="000000"/>
                </a:solidFill>
                <a:latin typeface="Fira Sans Bold"/>
              </a:rPr>
              <a:t>Kahoot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781635" y="3009246"/>
            <a:ext cx="12724729" cy="2788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79"/>
              </a:lnSpc>
            </a:pPr>
            <a:r>
              <a:rPr lang="en-US" sz="3985">
                <a:solidFill>
                  <a:srgbClr val="000000"/>
                </a:solidFill>
                <a:latin typeface="Fira Sans"/>
              </a:rPr>
              <a:t>Πλατφόρμα παγκόσμιας εμβέλειας όπου οι εκπαιδευτικοί μπορούν να δημιουργούν ερωτήσεις πολλαπλών επιλογών ή σωστού λάθος με τη  μορφή τηλεπαιχνιδιού γνώσεων της τηλεόρασης.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9441" y="5482463"/>
            <a:ext cx="4324084" cy="4804537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7193840" y="-30861"/>
            <a:ext cx="3900321" cy="1059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6170" u="sng">
                <a:solidFill>
                  <a:srgbClr val="000000"/>
                </a:solidFill>
                <a:latin typeface="Fira Sans Bold"/>
              </a:rPr>
              <a:t>Γριφομπότ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987919" y="3491864"/>
            <a:ext cx="12662768" cy="2572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4"/>
              </a:lnSpc>
            </a:pPr>
            <a:r>
              <a:rPr lang="en-US" sz="4896">
                <a:solidFill>
                  <a:srgbClr val="000000"/>
                </a:solidFill>
                <a:latin typeface="Fira Sans"/>
              </a:rPr>
              <a:t>Πρόκειται για ψηφιακό παιχνίδι που βοηθά τους μαθητές της Πρωτοβάθμιας να μάθουν να γράφουν κώδικες της Πληροφορικής.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814002" y="6324033"/>
            <a:ext cx="4097282" cy="3728527"/>
          </a:xfrm>
          <a:custGeom>
            <a:avLst/>
            <a:gdLst/>
            <a:ahLst/>
            <a:cxnLst/>
            <a:rect r="r" b="b" t="t" l="l"/>
            <a:pathLst>
              <a:path h="3728527" w="4097282">
                <a:moveTo>
                  <a:pt x="0" y="0"/>
                </a:moveTo>
                <a:lnTo>
                  <a:pt x="4097282" y="0"/>
                </a:lnTo>
                <a:lnTo>
                  <a:pt x="4097282" y="3728526"/>
                </a:lnTo>
                <a:lnTo>
                  <a:pt x="0" y="3728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9608" y="7291753"/>
            <a:ext cx="2663047" cy="2995247"/>
          </a:xfrm>
          <a:custGeom>
            <a:avLst/>
            <a:gdLst/>
            <a:ahLst/>
            <a:cxnLst/>
            <a:rect r="r" b="b" t="t" l="l"/>
            <a:pathLst>
              <a:path h="2995247" w="2663047">
                <a:moveTo>
                  <a:pt x="0" y="0"/>
                </a:moveTo>
                <a:lnTo>
                  <a:pt x="2663047" y="0"/>
                </a:lnTo>
                <a:lnTo>
                  <a:pt x="2663047" y="2995247"/>
                </a:lnTo>
                <a:lnTo>
                  <a:pt x="0" y="2995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815389" y="-133350"/>
            <a:ext cx="3724445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97"/>
              </a:lnSpc>
            </a:pPr>
            <a:r>
              <a:rPr lang="en-US" sz="6783" u="sng">
                <a:solidFill>
                  <a:srgbClr val="000000"/>
                </a:solidFill>
                <a:latin typeface="Fira Sans Bold"/>
              </a:rPr>
              <a:t>Wordwall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13540" y="3343343"/>
            <a:ext cx="15260919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Fira Sans"/>
              </a:rPr>
              <a:t>Απευθύνεται σε όλες τις βαθμίδες εκπαίδευσης και αφορά όλα τα γνωστικά αντικείμενα. Ο εκπαιδευτικός μπορεί να δημιουργήσει κλειστού τύπου δραστηριότητες μέσω των παιχνιδιών και των αντίστοιχων διαδραστικών προτύπων αντιστοίχισης, κουίζ, συμπλήρωσης λέξεων, αναγραμματισμού, τηλεπαιχνιδιών, τροχού της τύχης, λαβύρινθου.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5713" y="5953753"/>
            <a:ext cx="6107310" cy="4001915"/>
          </a:xfrm>
          <a:custGeom>
            <a:avLst/>
            <a:gdLst/>
            <a:ahLst/>
            <a:cxnLst/>
            <a:rect r="r" b="b" t="t" l="l"/>
            <a:pathLst>
              <a:path h="4001915" w="6107310">
                <a:moveTo>
                  <a:pt x="0" y="0"/>
                </a:moveTo>
                <a:lnTo>
                  <a:pt x="6107310" y="0"/>
                </a:lnTo>
                <a:lnTo>
                  <a:pt x="6107310" y="4001916"/>
                </a:lnTo>
                <a:lnTo>
                  <a:pt x="0" y="4001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10" r="0" b="-141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92297" y="5953753"/>
            <a:ext cx="4609246" cy="4114800"/>
          </a:xfrm>
          <a:custGeom>
            <a:avLst/>
            <a:gdLst/>
            <a:ahLst/>
            <a:cxnLst/>
            <a:rect r="r" b="b" t="t" l="l"/>
            <a:pathLst>
              <a:path h="4114800" w="4609246">
                <a:moveTo>
                  <a:pt x="0" y="0"/>
                </a:moveTo>
                <a:lnTo>
                  <a:pt x="4609247" y="0"/>
                </a:lnTo>
                <a:lnTo>
                  <a:pt x="4609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839926" y="606728"/>
            <a:ext cx="4161618" cy="4114800"/>
          </a:xfrm>
          <a:custGeom>
            <a:avLst/>
            <a:gdLst/>
            <a:ahLst/>
            <a:cxnLst/>
            <a:rect r="r" b="b" t="t" l="l"/>
            <a:pathLst>
              <a:path h="4114800" w="4161618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83815" y="473378"/>
            <a:ext cx="2782057" cy="1170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74"/>
              </a:lnSpc>
            </a:pPr>
            <a:r>
              <a:rPr lang="en-US" sz="6839" u="sng">
                <a:solidFill>
                  <a:srgbClr val="000000"/>
                </a:solidFill>
                <a:latin typeface="Fira Sans Bold"/>
              </a:rPr>
              <a:t>Quizizz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57390" y="2974345"/>
            <a:ext cx="9234907" cy="2979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2"/>
              </a:lnSpc>
            </a:pPr>
            <a:r>
              <a:rPr lang="en-US" sz="4251">
                <a:solidFill>
                  <a:srgbClr val="000000"/>
                </a:solidFill>
                <a:latin typeface="Fira Sans"/>
              </a:rPr>
              <a:t>Πρόκειται για μια πλατφόρμα όπου έχει πρόσβαση κάθε εκπαιδευτικός και μπορεί να δημιουργήσει quiz είτε ατομικά είτε ομαδικά.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222811"/>
            <a:ext cx="16442219" cy="4824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Fira Sans Bold"/>
              </a:rPr>
              <a:t>Πηγή: 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Fira Sans Bold"/>
              </a:rPr>
              <a:t>https://apothesis.eap.gr/archive/item/184571?lang=el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DAF7NZ_Y0oA</dc:identifier>
  <dcterms:modified xsi:type="dcterms:W3CDTF">2011-08-01T06:04:30Z</dcterms:modified>
  <cp:revision>1</cp:revision>
  <dc:title>Παρουσίαση με Ψηφιακά Εκπαιδευτικά Παιχνίδια</dc:title>
</cp:coreProperties>
</file>