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2e78f2f23a8_0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2e78f2f23a8_0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2e78f2f23a8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2e78f2f23a8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2e78f2f23a8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2e78f2f23a8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2e78f2f23a8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2e78f2f23a8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e78f2f23a8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2e78f2f23a8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2e78f2f23a8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2e78f2f23a8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2e78f2f23a8_0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2e78f2f23a8_0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e78f2f23a8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2e78f2f23a8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9.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l"/>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s://photodentro.edu.gr/lor/r/8521/10853"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613000" y="403975"/>
            <a:ext cx="7656600" cy="598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SzPts val="990"/>
              <a:buNone/>
            </a:pPr>
            <a:r>
              <a:rPr lang="el" sz="4180"/>
              <a:t>Π9 ΑΣΥΓΧΡΟΝΗ ΕΡΓΑΣΙΑ</a:t>
            </a:r>
            <a:endParaRPr sz="4180"/>
          </a:p>
        </p:txBody>
      </p:sp>
      <p:sp>
        <p:nvSpPr>
          <p:cNvPr id="55" name="Google Shape;55;p13"/>
          <p:cNvSpPr txBox="1"/>
          <p:nvPr>
            <p:ph idx="1" type="subTitle"/>
          </p:nvPr>
        </p:nvSpPr>
        <p:spPr>
          <a:xfrm>
            <a:off x="311700" y="1294050"/>
            <a:ext cx="8520600" cy="1998600"/>
          </a:xfrm>
          <a:prstGeom prst="rect">
            <a:avLst/>
          </a:prstGeom>
        </p:spPr>
        <p:txBody>
          <a:bodyPr anchorCtr="0" anchor="t" bIns="91425" lIns="91425" spcFirstLastPara="1" rIns="91425" wrap="square" tIns="91425">
            <a:normAutofit lnSpcReduction="20000"/>
          </a:bodyPr>
          <a:lstStyle/>
          <a:p>
            <a:pPr indent="0" lvl="0" marL="0" rtl="0" algn="l">
              <a:spcBef>
                <a:spcPts val="0"/>
              </a:spcBef>
              <a:spcAft>
                <a:spcPts val="0"/>
              </a:spcAft>
              <a:buNone/>
            </a:pPr>
            <a:r>
              <a:rPr b="1" lang="el" sz="1632"/>
              <a:t>ΘΕΜΑ ΕΡΓΑΣΙΑΣ:</a:t>
            </a:r>
            <a:r>
              <a:rPr lang="el"/>
              <a:t> </a:t>
            </a:r>
            <a:r>
              <a:rPr lang="el" sz="1632"/>
              <a:t>Επιλογή ενός </a:t>
            </a:r>
            <a:r>
              <a:rPr lang="el" sz="1632"/>
              <a:t>εκπαιδευτικού</a:t>
            </a:r>
            <a:r>
              <a:rPr lang="el" sz="1632"/>
              <a:t> σεναρίου για το νηπιαγωγείο από το </a:t>
            </a:r>
            <a:r>
              <a:rPr lang="el" sz="1632"/>
              <a:t>Φωτόδεντρο (ή Αίσωπος)</a:t>
            </a:r>
            <a:r>
              <a:rPr lang="el" sz="1632"/>
              <a:t> και </a:t>
            </a:r>
            <a:r>
              <a:rPr lang="el" sz="1632"/>
              <a:t>τροποποιήστε</a:t>
            </a:r>
            <a:r>
              <a:rPr lang="el" sz="1632"/>
              <a:t> το εντάσσοντας μία έξυπνη </a:t>
            </a:r>
            <a:r>
              <a:rPr lang="el" sz="1632"/>
              <a:t>συσκευή</a:t>
            </a:r>
            <a:endParaRPr sz="1632"/>
          </a:p>
          <a:p>
            <a:pPr indent="0" lvl="0" marL="0" rtl="0" algn="l">
              <a:spcBef>
                <a:spcPts val="0"/>
              </a:spcBef>
              <a:spcAft>
                <a:spcPts val="0"/>
              </a:spcAft>
              <a:buNone/>
            </a:pPr>
            <a:r>
              <a:t/>
            </a:r>
            <a:endParaRPr b="1" sz="1632"/>
          </a:p>
          <a:p>
            <a:pPr indent="0" lvl="0" marL="0" rtl="0" algn="l">
              <a:spcBef>
                <a:spcPts val="0"/>
              </a:spcBef>
              <a:spcAft>
                <a:spcPts val="0"/>
              </a:spcAft>
              <a:buNone/>
            </a:pPr>
            <a:r>
              <a:rPr b="1" lang="el" sz="1632"/>
              <a:t>ΤΙΤΛΟΣ ΣΕΝΑΡΙΟΥ: </a:t>
            </a:r>
            <a:r>
              <a:rPr lang="el" sz="1632"/>
              <a:t> “ΜΗΧΑΝΙΣΜΟΣ ΣΚΙΑΣ ΜΕ ΤΡΕΙΣ ΦΑΚΟΥΣ”</a:t>
            </a:r>
            <a:endParaRPr sz="1632"/>
          </a:p>
          <a:p>
            <a:pPr indent="0" lvl="0" marL="0" rtl="0" algn="l">
              <a:spcBef>
                <a:spcPts val="0"/>
              </a:spcBef>
              <a:spcAft>
                <a:spcPts val="0"/>
              </a:spcAft>
              <a:buNone/>
            </a:pPr>
            <a:r>
              <a:rPr b="1" lang="el" sz="1632"/>
              <a:t>ΛΙΝΚ ΣΕΝΑΡΙΟΥ: </a:t>
            </a:r>
            <a:r>
              <a:rPr lang="el" sz="1200" u="sng">
                <a:solidFill>
                  <a:schemeClr val="dk1"/>
                </a:solidFill>
                <a:latin typeface="Trebuchet MS"/>
                <a:ea typeface="Trebuchet MS"/>
                <a:cs typeface="Trebuchet MS"/>
                <a:sym typeface="Trebuchet MS"/>
                <a:hlinkClick r:id="rId3">
                  <a:extLst>
                    <a:ext uri="{A12FA001-AC4F-418D-AE19-62706E023703}">
                      <ahyp:hlinkClr val="tx"/>
                    </a:ext>
                  </a:extLst>
                </a:hlinkClick>
              </a:rPr>
              <a:t>https://photodentro.edu.gr/lor/r/8521/10853</a:t>
            </a:r>
            <a:endParaRPr sz="1200">
              <a:solidFill>
                <a:schemeClr val="dk1"/>
              </a:solidFill>
              <a:latin typeface="Trebuchet MS"/>
              <a:ea typeface="Trebuchet MS"/>
              <a:cs typeface="Trebuchet MS"/>
              <a:sym typeface="Trebuchet MS"/>
            </a:endParaRPr>
          </a:p>
          <a:p>
            <a:pPr indent="0" lvl="0" marL="0" rtl="0" algn="l">
              <a:spcBef>
                <a:spcPts val="0"/>
              </a:spcBef>
              <a:spcAft>
                <a:spcPts val="0"/>
              </a:spcAft>
              <a:buNone/>
            </a:pPr>
            <a:r>
              <a:t/>
            </a:r>
            <a:endParaRPr sz="1000">
              <a:solidFill>
                <a:schemeClr val="dk1"/>
              </a:solidFill>
              <a:highlight>
                <a:srgbClr val="F9F5F2"/>
              </a:highlight>
              <a:latin typeface="Trebuchet MS"/>
              <a:ea typeface="Trebuchet MS"/>
              <a:cs typeface="Trebuchet MS"/>
              <a:sym typeface="Trebuchet MS"/>
            </a:endParaRPr>
          </a:p>
          <a:p>
            <a:pPr indent="0" lvl="0" marL="0" rtl="0" algn="l">
              <a:spcBef>
                <a:spcPts val="0"/>
              </a:spcBef>
              <a:spcAft>
                <a:spcPts val="0"/>
              </a:spcAft>
              <a:buNone/>
            </a:pPr>
            <a:r>
              <a:t/>
            </a:r>
            <a:endParaRPr b="1" sz="1632"/>
          </a:p>
          <a:p>
            <a:pPr indent="0" lvl="0" marL="0" rtl="0" algn="l">
              <a:spcBef>
                <a:spcPts val="0"/>
              </a:spcBef>
              <a:spcAft>
                <a:spcPts val="0"/>
              </a:spcAft>
              <a:buNone/>
            </a:pPr>
            <a:r>
              <a:t/>
            </a:r>
            <a:endParaRPr sz="1632"/>
          </a:p>
        </p:txBody>
      </p:sp>
      <p:sp>
        <p:nvSpPr>
          <p:cNvPr id="56" name="Google Shape;56;p13"/>
          <p:cNvSpPr txBox="1"/>
          <p:nvPr>
            <p:ph idx="1" type="subTitle"/>
          </p:nvPr>
        </p:nvSpPr>
        <p:spPr>
          <a:xfrm>
            <a:off x="311700" y="4454425"/>
            <a:ext cx="5977200" cy="400200"/>
          </a:xfrm>
          <a:prstGeom prst="rect">
            <a:avLst/>
          </a:prstGeom>
        </p:spPr>
        <p:txBody>
          <a:bodyPr anchorCtr="0" anchor="t" bIns="91425" lIns="91425" spcFirstLastPara="1" rIns="91425" wrap="square" tIns="91425">
            <a:normAutofit fontScale="62500" lnSpcReduction="20000"/>
          </a:bodyPr>
          <a:lstStyle/>
          <a:p>
            <a:pPr indent="0" lvl="0" marL="0" rtl="0" algn="ctr">
              <a:spcBef>
                <a:spcPts val="0"/>
              </a:spcBef>
              <a:spcAft>
                <a:spcPts val="0"/>
              </a:spcAft>
              <a:buNone/>
            </a:pPr>
            <a:r>
              <a:rPr b="1" lang="el"/>
              <a:t>ΟΝΟΜΑ ΕΠΙΜΟΡΦΟΥΜΕΝΗΣ: ΗΛΙΑΝΝΑ ΤΖΙΡΟΥ</a:t>
            </a:r>
            <a:endParaRPr b="1"/>
          </a:p>
        </p:txBody>
      </p:sp>
      <p:pic>
        <p:nvPicPr>
          <p:cNvPr id="57" name="Google Shape;57;p13"/>
          <p:cNvPicPr preferRelativeResize="0"/>
          <p:nvPr/>
        </p:nvPicPr>
        <p:blipFill>
          <a:blip r:embed="rId4">
            <a:alphaModFix/>
          </a:blip>
          <a:stretch>
            <a:fillRect/>
          </a:stretch>
        </p:blipFill>
        <p:spPr>
          <a:xfrm>
            <a:off x="6569250" y="2501788"/>
            <a:ext cx="1924050" cy="1952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965300" y="409800"/>
            <a:ext cx="7609550" cy="41864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pic>
        <p:nvPicPr>
          <p:cNvPr id="67" name="Google Shape;67;p15"/>
          <p:cNvPicPr preferRelativeResize="0"/>
          <p:nvPr/>
        </p:nvPicPr>
        <p:blipFill>
          <a:blip r:embed="rId3">
            <a:alphaModFix/>
          </a:blip>
          <a:stretch>
            <a:fillRect/>
          </a:stretch>
        </p:blipFill>
        <p:spPr>
          <a:xfrm>
            <a:off x="382150" y="251525"/>
            <a:ext cx="3671575" cy="2714625"/>
          </a:xfrm>
          <a:prstGeom prst="rect">
            <a:avLst/>
          </a:prstGeom>
          <a:noFill/>
          <a:ln>
            <a:noFill/>
          </a:ln>
        </p:spPr>
      </p:pic>
      <p:pic>
        <p:nvPicPr>
          <p:cNvPr id="68" name="Google Shape;68;p15"/>
          <p:cNvPicPr preferRelativeResize="0"/>
          <p:nvPr/>
        </p:nvPicPr>
        <p:blipFill>
          <a:blip r:embed="rId4">
            <a:alphaModFix/>
          </a:blip>
          <a:stretch>
            <a:fillRect/>
          </a:stretch>
        </p:blipFill>
        <p:spPr>
          <a:xfrm>
            <a:off x="4159176" y="1291500"/>
            <a:ext cx="4785473" cy="3445541"/>
          </a:xfrm>
          <a:prstGeom prst="rect">
            <a:avLst/>
          </a:prstGeom>
          <a:noFill/>
          <a:ln>
            <a:noFill/>
          </a:ln>
        </p:spPr>
      </p:pic>
      <p:sp>
        <p:nvSpPr>
          <p:cNvPr id="69" name="Google Shape;69;p15"/>
          <p:cNvSpPr txBox="1"/>
          <p:nvPr>
            <p:ph type="title"/>
          </p:nvPr>
        </p:nvSpPr>
        <p:spPr>
          <a:xfrm>
            <a:off x="112075" y="3046175"/>
            <a:ext cx="4047000" cy="1996200"/>
          </a:xfrm>
          <a:prstGeom prst="rect">
            <a:avLst/>
          </a:prstGeom>
        </p:spPr>
        <p:txBody>
          <a:bodyPr anchorCtr="0" anchor="ctr" bIns="91425" lIns="91425" spcFirstLastPara="1" rIns="91425" wrap="square" tIns="91425">
            <a:normAutofit fontScale="90000"/>
          </a:bodyPr>
          <a:lstStyle/>
          <a:p>
            <a:pPr indent="0" lvl="0" marL="0" rtl="0" algn="just">
              <a:spcBef>
                <a:spcPts val="0"/>
              </a:spcBef>
              <a:spcAft>
                <a:spcPts val="0"/>
              </a:spcAft>
              <a:buNone/>
            </a:pPr>
            <a:r>
              <a:rPr lang="el" sz="2000"/>
              <a:t>Τα παιδιά ανεβάζουν στο σχοινί όποιο αντικείμενο επιθυμούν και πειραματίζονται με τους τρεις φακούς σε κοντινή ή μακρινή απόσταση παρατηρώντας πως αυτή αλλάζει το μέγεθος της σκιάς κάθε φορά.</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pic>
        <p:nvPicPr>
          <p:cNvPr id="74" name="Google Shape;74;p16"/>
          <p:cNvPicPr preferRelativeResize="0"/>
          <p:nvPr/>
        </p:nvPicPr>
        <p:blipFill>
          <a:blip r:embed="rId3">
            <a:alphaModFix/>
          </a:blip>
          <a:stretch>
            <a:fillRect/>
          </a:stretch>
        </p:blipFill>
        <p:spPr>
          <a:xfrm>
            <a:off x="223125" y="920650"/>
            <a:ext cx="4171175" cy="3179376"/>
          </a:xfrm>
          <a:prstGeom prst="rect">
            <a:avLst/>
          </a:prstGeom>
          <a:noFill/>
          <a:ln>
            <a:noFill/>
          </a:ln>
        </p:spPr>
      </p:pic>
      <p:pic>
        <p:nvPicPr>
          <p:cNvPr id="75" name="Google Shape;75;p16"/>
          <p:cNvPicPr preferRelativeResize="0"/>
          <p:nvPr/>
        </p:nvPicPr>
        <p:blipFill>
          <a:blip r:embed="rId4">
            <a:alphaModFix/>
          </a:blip>
          <a:stretch>
            <a:fillRect/>
          </a:stretch>
        </p:blipFill>
        <p:spPr>
          <a:xfrm>
            <a:off x="4572000" y="920650"/>
            <a:ext cx="4503625" cy="3179374"/>
          </a:xfrm>
          <a:prstGeom prst="rect">
            <a:avLst/>
          </a:prstGeom>
          <a:noFill/>
          <a:ln>
            <a:noFill/>
          </a:ln>
        </p:spPr>
      </p:pic>
      <p:sp>
        <p:nvSpPr>
          <p:cNvPr id="76" name="Google Shape;76;p16"/>
          <p:cNvSpPr txBox="1"/>
          <p:nvPr>
            <p:ph type="title"/>
          </p:nvPr>
        </p:nvSpPr>
        <p:spPr>
          <a:xfrm>
            <a:off x="311700" y="2454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Φως από ψηλά / Πηγή κοντά                 Πηγή Μακριά</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Φως από το κέντρο/ Πηγή κοντά               Πηγή μακριά</a:t>
            </a:r>
            <a:endParaRPr/>
          </a:p>
        </p:txBody>
      </p:sp>
      <p:pic>
        <p:nvPicPr>
          <p:cNvPr id="82" name="Google Shape;82;p17"/>
          <p:cNvPicPr preferRelativeResize="0"/>
          <p:nvPr/>
        </p:nvPicPr>
        <p:blipFill>
          <a:blip r:embed="rId3">
            <a:alphaModFix/>
          </a:blip>
          <a:stretch>
            <a:fillRect/>
          </a:stretch>
        </p:blipFill>
        <p:spPr>
          <a:xfrm>
            <a:off x="152400" y="1170125"/>
            <a:ext cx="4335825" cy="3602301"/>
          </a:xfrm>
          <a:prstGeom prst="rect">
            <a:avLst/>
          </a:prstGeom>
          <a:noFill/>
          <a:ln>
            <a:noFill/>
          </a:ln>
        </p:spPr>
      </p:pic>
      <p:pic>
        <p:nvPicPr>
          <p:cNvPr id="83" name="Google Shape;83;p17"/>
          <p:cNvPicPr preferRelativeResize="0"/>
          <p:nvPr/>
        </p:nvPicPr>
        <p:blipFill>
          <a:blip r:embed="rId4">
            <a:alphaModFix/>
          </a:blip>
          <a:stretch>
            <a:fillRect/>
          </a:stretch>
        </p:blipFill>
        <p:spPr>
          <a:xfrm>
            <a:off x="4640625" y="1170125"/>
            <a:ext cx="4350976" cy="3602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Θέμα: Αξιοποίηση “έξυπνης συσκευής” (smartphone)</a:t>
            </a:r>
            <a:endParaRPr/>
          </a:p>
        </p:txBody>
      </p:sp>
      <p:sp>
        <p:nvSpPr>
          <p:cNvPr id="89" name="Google Shape;89;p1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l"/>
              <a:t>Βασικό Θεματικό Πεδίο: Παιδί και Θετικές Επιστήμες</a:t>
            </a:r>
            <a:endParaRPr/>
          </a:p>
          <a:p>
            <a:pPr indent="0" lvl="0" marL="0" rtl="0" algn="l">
              <a:spcBef>
                <a:spcPts val="1200"/>
              </a:spcBef>
              <a:spcAft>
                <a:spcPts val="0"/>
              </a:spcAft>
              <a:buNone/>
            </a:pPr>
            <a:r>
              <a:rPr lang="el"/>
              <a:t>Θεματική Ενότητα: Φυσικές Επιστήμες</a:t>
            </a:r>
            <a:endParaRPr/>
          </a:p>
          <a:p>
            <a:pPr indent="0" lvl="0" marL="0" rtl="0" algn="l">
              <a:spcBef>
                <a:spcPts val="1200"/>
              </a:spcBef>
              <a:spcAft>
                <a:spcPts val="0"/>
              </a:spcAft>
              <a:buNone/>
            </a:pPr>
            <a:r>
              <a:rPr lang="el"/>
              <a:t>Εμπλεκόμενο Θεματικο Πεδίο: Παιδί και Επικοινωνία</a:t>
            </a:r>
            <a:endParaRPr/>
          </a:p>
          <a:p>
            <a:pPr indent="0" lvl="0" marL="0" rtl="0" algn="l">
              <a:spcBef>
                <a:spcPts val="1200"/>
              </a:spcBef>
              <a:spcAft>
                <a:spcPts val="0"/>
              </a:spcAft>
              <a:buClr>
                <a:schemeClr val="dk1"/>
              </a:buClr>
              <a:buSzPts val="1100"/>
              <a:buFont typeface="Arial"/>
              <a:buNone/>
            </a:pPr>
            <a:r>
              <a:rPr lang="el"/>
              <a:t>Θεματική Ενότητα: ΤΠΕ - Γλώσσα</a:t>
            </a:r>
            <a:endParaRPr/>
          </a:p>
          <a:p>
            <a:pPr indent="0" lvl="0" marL="0" rtl="0" algn="l">
              <a:spcBef>
                <a:spcPts val="1200"/>
              </a:spcBef>
              <a:spcAft>
                <a:spcPts val="0"/>
              </a:spcAft>
              <a:buNone/>
            </a:pPr>
            <a:r>
              <a:rPr lang="el"/>
              <a:t>Διδακτική Προσέγγιση: Ομαδοσυνεργατική μέθοδος</a:t>
            </a:r>
            <a:endParaRPr/>
          </a:p>
          <a:p>
            <a:pPr indent="0" lvl="0" marL="0" rtl="0" algn="l">
              <a:spcBef>
                <a:spcPts val="1200"/>
              </a:spcBef>
              <a:spcAft>
                <a:spcPts val="0"/>
              </a:spcAft>
              <a:buNone/>
            </a:pPr>
            <a:r>
              <a:rPr lang="el"/>
              <a:t>Θεωρία Μάθησης: Κοινωνικός Εποικοδομισμός</a:t>
            </a:r>
            <a:endParaRPr/>
          </a:p>
          <a:p>
            <a:pPr indent="0" lvl="0" marL="0" rtl="0" algn="l">
              <a:spcBef>
                <a:spcPts val="1200"/>
              </a:spcBef>
              <a:spcAft>
                <a:spcPts val="12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Προσδοκώμενα</a:t>
            </a:r>
            <a:r>
              <a:rPr lang="el"/>
              <a:t> Μαθησιακά αποτελέσματα</a:t>
            </a:r>
            <a:endParaRPr/>
          </a:p>
        </p:txBody>
      </p:sp>
      <p:sp>
        <p:nvSpPr>
          <p:cNvPr id="95" name="Google Shape;95;p1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fontScale="92500" lnSpcReduction="20000"/>
          </a:bodyPr>
          <a:lstStyle/>
          <a:p>
            <a:pPr indent="-334327" lvl="0" marL="457200" rtl="0" algn="l">
              <a:spcBef>
                <a:spcPts val="0"/>
              </a:spcBef>
              <a:spcAft>
                <a:spcPts val="0"/>
              </a:spcAft>
              <a:buSzPct val="100000"/>
              <a:buChar char="-"/>
            </a:pPr>
            <a:r>
              <a:rPr lang="el"/>
              <a:t>Να αντιλαμβάνονται και να περιγράφουν απλά φυσικά φαινόμενα (iii). </a:t>
            </a:r>
            <a:endParaRPr/>
          </a:p>
          <a:p>
            <a:pPr indent="-334327" lvl="0" marL="457200" rtl="0" algn="l">
              <a:spcBef>
                <a:spcPts val="0"/>
              </a:spcBef>
              <a:spcAft>
                <a:spcPts val="0"/>
              </a:spcAft>
              <a:buSzPct val="100000"/>
              <a:buChar char="-"/>
            </a:pPr>
            <a:r>
              <a:rPr lang="el"/>
              <a:t>Να αναπαράγουν τη διαδικασία μηχανισμού των σκιών (διάταξη φωτεινής πηγής και εμποδίου) (iii).</a:t>
            </a:r>
            <a:endParaRPr/>
          </a:p>
          <a:p>
            <a:pPr indent="-334327" lvl="0" marL="457200" rtl="0" algn="l">
              <a:spcBef>
                <a:spcPts val="0"/>
              </a:spcBef>
              <a:spcAft>
                <a:spcPts val="0"/>
              </a:spcAft>
              <a:buSzPct val="100000"/>
              <a:buChar char="-"/>
            </a:pPr>
            <a:r>
              <a:rPr lang="el"/>
              <a:t>Να αντιστοιχίζουν τον αριθμό φωτεινών πηγών και τον αριθμό σχηματιζόμενων σκιών (iii).</a:t>
            </a:r>
            <a:endParaRPr/>
          </a:p>
          <a:p>
            <a:pPr indent="-334327" lvl="0" marL="457200" rtl="0" algn="l">
              <a:spcBef>
                <a:spcPts val="0"/>
              </a:spcBef>
              <a:spcAft>
                <a:spcPts val="0"/>
              </a:spcAft>
              <a:buSzPct val="100000"/>
              <a:buChar char="-"/>
            </a:pPr>
            <a:r>
              <a:rPr lang="el"/>
              <a:t>Να μεταβάλλουν το σχήμα μιας σκιάς σε οριζόντιο και κατακόρυφο επίπεδο (iii).</a:t>
            </a:r>
            <a:endParaRPr/>
          </a:p>
          <a:p>
            <a:pPr indent="-334327" lvl="0" marL="457200" rtl="0" algn="l">
              <a:spcBef>
                <a:spcPts val="0"/>
              </a:spcBef>
              <a:spcAft>
                <a:spcPts val="0"/>
              </a:spcAft>
              <a:buSzPct val="100000"/>
              <a:buChar char="-"/>
            </a:pPr>
            <a:r>
              <a:rPr lang="el"/>
              <a:t>Να μεταβάλλουν το μέγεθος των σκιών με κατάλληλους χειρισμούς (iii).</a:t>
            </a:r>
            <a:endParaRPr/>
          </a:p>
          <a:p>
            <a:pPr indent="-334327" lvl="0" marL="457200" rtl="0" algn="l">
              <a:spcBef>
                <a:spcPts val="0"/>
              </a:spcBef>
              <a:spcAft>
                <a:spcPts val="0"/>
              </a:spcAft>
              <a:buSzPct val="100000"/>
              <a:buChar char="-"/>
            </a:pPr>
            <a:r>
              <a:rPr lang="el"/>
              <a:t>Να συνειδητοποιούν τις πολλαπλές συνδέσεις μεταξύ διαφόρων παραγόντων για την παραγωγή φυσικών φαινομένων (iii).</a:t>
            </a:r>
            <a:endParaRPr/>
          </a:p>
          <a:p>
            <a:pPr indent="-334327" lvl="0" marL="457200" rtl="0" algn="l">
              <a:spcBef>
                <a:spcPts val="0"/>
              </a:spcBef>
              <a:spcAft>
                <a:spcPts val="0"/>
              </a:spcAft>
              <a:buSzPct val="100000"/>
              <a:buChar char="-"/>
            </a:pPr>
            <a:r>
              <a:rPr lang="el"/>
              <a:t>Να επιλέγουν, να χειρίζονται και να χρησιμοποιούν με κατάλληλο τρόπο τεχνολογικά εργαλεία, εξοπλισμό και συσκευές </a:t>
            </a:r>
            <a:r>
              <a:rPr lang="el"/>
              <a:t>(iii).</a:t>
            </a:r>
            <a:endParaRPr/>
          </a:p>
          <a:p>
            <a:pPr indent="0" lvl="0" marL="457200" rtl="0" algn="l">
              <a:spcBef>
                <a:spcPts val="1200"/>
              </a:spcBef>
              <a:spcAft>
                <a:spcPts val="1200"/>
              </a:spcAft>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Ανάπτυξη διδακτικής Παρέμβασης</a:t>
            </a:r>
            <a:endParaRPr/>
          </a:p>
        </p:txBody>
      </p:sp>
      <p:sp>
        <p:nvSpPr>
          <p:cNvPr id="101" name="Google Shape;101;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lnSpcReduction="20000"/>
          </a:bodyPr>
          <a:lstStyle/>
          <a:p>
            <a:pPr indent="0" lvl="0" marL="0" rtl="0" algn="just">
              <a:spcBef>
                <a:spcPts val="0"/>
              </a:spcBef>
              <a:spcAft>
                <a:spcPts val="1200"/>
              </a:spcAft>
              <a:buNone/>
            </a:pPr>
            <a:r>
              <a:rPr lang="el"/>
              <a:t>Σύμφωνα με το μοντέλο Ε5 βρισκόμαστε στη φάση του Εμπλουτισμού. Η νηπιαγωγός εξηγεί στα παιδιά, που είναι χωρισμένα σε ομάδες, τη χρήση του έξυπνου τηλεφώνου. Κάθε ομάδα θα αξιοποιήσει το </a:t>
            </a:r>
            <a:r>
              <a:rPr lang="el"/>
              <a:t>τηλέφωνο</a:t>
            </a:r>
            <a:r>
              <a:rPr lang="el"/>
              <a:t> στη δράση. Στόχος είναι να καταγράψουμε τις σκιές μας. Χρησιμοποιώντας τη φωτογραφική μηχανή τα παιδιά θα τραβούν φωτογραφίες (τις σκιές τους ή αντικειμένων στην αυλή, παιχνιδιών κλπ) είτε από κοντά είτε από μακριά, αλλάζοντας την κλίση του τηλεφώνου και κατα συνέπεια του τελικού φωτογραφικού αποτελέσματος. Αφού τελειώσουν με τη βοήθεια της νηπιαγωγού αποθηκεύονται στην επιφάνεια του υπολογιστή της τάξης και </a:t>
            </a:r>
            <a:r>
              <a:rPr lang="el"/>
              <a:t>κάθε ομάδα παρουσιάζει τις φωτογραφίες που τράβηξε.</a:t>
            </a:r>
            <a:r>
              <a:rPr lang="el"/>
              <a:t> Σε δεύτερο χρόνο η δράση ολοκληρώνεται με φωτογραφίες των παιδιών προκειμένου να δημιουργηθεί ένα ψηφιακό παιχνίδι (να ταιριάξουν τη σκιά με το παιδί).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l"/>
              <a:t>Προστιθέμενη αξία έξυπνου τηλεφώνου</a:t>
            </a:r>
            <a:endParaRPr/>
          </a:p>
        </p:txBody>
      </p:sp>
      <p:sp>
        <p:nvSpPr>
          <p:cNvPr id="107" name="Google Shape;107;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just">
              <a:spcBef>
                <a:spcPts val="0"/>
              </a:spcBef>
              <a:spcAft>
                <a:spcPts val="1200"/>
              </a:spcAft>
              <a:buNone/>
            </a:pPr>
            <a:r>
              <a:rPr lang="el"/>
              <a:t>Βασικό πλεονέκτημα των κινητών συσκευών (ταμπλέτες ή σύγχρονα κινητά τηλέφωνα) είναι ακριβώς η φορητότητά τους και συνακόλουθα η απεξάρτηση από το χώρο και τα απαιτούμενα καλώδια για τη σύνδεση με το Διαδίκτυο. Τόσο η γρήγορη διάδοση όσο και το σχετικά χαμηλό κόστος των συσκευών αυτών σε συνδυασμό με την πραγματική φορητότητα, τη διαρκή διαθεσιμότητα και τη δυνατότητα ασύρματης δικτύωσής τους  καθιστούν εφικτό ένα εναλλακτικό πλαίσιο χρήσης των ψηφιακών τεχνολογιών στην εκπαιδευτική διαδικασία. Επιπλέον αποτελεί ένα εύχρηστο και γνωστό εργαλείο για τα παιδιά που δίνει έναν ευχάριστο και παιγνιώδη τόνο στη μαθησιακή διαδικασία.</a:t>
            </a:r>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