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ABA22F0-9662-41FB-B1B2-828F502A0816}" type="datetimeFigureOut">
              <a:rPr lang="el-GR" smtClean="0"/>
              <a:pPr/>
              <a:t>21/12/20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617CE-801C-4B7C-909E-DACA4BDCC91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A22F0-9662-41FB-B1B2-828F502A0816}" type="datetimeFigureOut">
              <a:rPr lang="el-GR" smtClean="0"/>
              <a:pPr/>
              <a:t>21/12/20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617CE-801C-4B7C-909E-DACA4BDCC91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hristmas-wallpaper-2020-isolated-white_152898-753.jpg"/>
          <p:cNvPicPr>
            <a:picLocks noChangeAspect="1"/>
          </p:cNvPicPr>
          <p:nvPr/>
        </p:nvPicPr>
        <p:blipFill>
          <a:blip r:embed="rId2" cstate="print"/>
          <a:stretch>
            <a:fillRect/>
          </a:stretch>
        </p:blipFill>
        <p:spPr>
          <a:xfrm>
            <a:off x="0" y="0"/>
            <a:ext cx="9144000" cy="6858000"/>
          </a:xfrm>
          <a:prstGeom prst="rect">
            <a:avLst/>
          </a:prstGeom>
        </p:spPr>
      </p:pic>
      <p:sp>
        <p:nvSpPr>
          <p:cNvPr id="5" name="4 - TextBox"/>
          <p:cNvSpPr txBox="1"/>
          <p:nvPr/>
        </p:nvSpPr>
        <p:spPr>
          <a:xfrm>
            <a:off x="2483768" y="2420888"/>
            <a:ext cx="3816424" cy="1938992"/>
          </a:xfrm>
          <a:prstGeom prst="rect">
            <a:avLst/>
          </a:prstGeom>
          <a:noFill/>
        </p:spPr>
        <p:txBody>
          <a:bodyPr wrap="square" rtlCol="0">
            <a:spAutoFit/>
          </a:bodyPr>
          <a:lstStyle/>
          <a:p>
            <a:pPr algn="ctr"/>
            <a:r>
              <a:rPr lang="el-GR" sz="4000" b="1" dirty="0" smtClean="0">
                <a:latin typeface="Monotype Corsiva" pitchFamily="66" charset="0"/>
              </a:rPr>
              <a:t>15 Περίεργα γιορτινά έθιμα απ’ όλο τον κόσμο</a:t>
            </a:r>
            <a:endParaRPr lang="el-GR" sz="4000" b="1" dirty="0">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ιαπωνια.jpg"/>
          <p:cNvPicPr>
            <a:picLocks noChangeAspect="1"/>
          </p:cNvPicPr>
          <p:nvPr/>
        </p:nvPicPr>
        <p:blipFill>
          <a:blip r:embed="rId2" cstate="print"/>
          <a:stretch>
            <a:fillRect/>
          </a:stretch>
        </p:blipFill>
        <p:spPr>
          <a:xfrm>
            <a:off x="0" y="908720"/>
            <a:ext cx="9144000" cy="47886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86473"/>
          </a:xfrm>
          <a:prstGeom prst="rect">
            <a:avLst/>
          </a:prstGeom>
          <a:noFill/>
        </p:spPr>
        <p:txBody>
          <a:bodyPr wrap="square" rtlCol="0">
            <a:spAutoFit/>
          </a:bodyPr>
          <a:lstStyle/>
          <a:p>
            <a:pPr fontAlgn="base"/>
            <a:r>
              <a:rPr lang="el-GR" sz="2900" b="1" dirty="0">
                <a:latin typeface="Segoe Script" pitchFamily="34" charset="0"/>
              </a:rPr>
              <a:t>4. </a:t>
            </a:r>
            <a:r>
              <a:rPr lang="el-GR" sz="2900" b="1" dirty="0" err="1">
                <a:latin typeface="Segoe Script" pitchFamily="34" charset="0"/>
              </a:rPr>
              <a:t>Caga</a:t>
            </a:r>
            <a:r>
              <a:rPr lang="el-GR" sz="2900" b="1" dirty="0">
                <a:latin typeface="Segoe Script" pitchFamily="34" charset="0"/>
              </a:rPr>
              <a:t> </a:t>
            </a:r>
            <a:r>
              <a:rPr lang="el-GR" sz="2900" b="1" dirty="0" err="1">
                <a:latin typeface="Segoe Script" pitchFamily="34" charset="0"/>
              </a:rPr>
              <a:t>Tió</a:t>
            </a:r>
            <a:r>
              <a:rPr lang="el-GR" sz="2900" b="1" dirty="0">
                <a:latin typeface="Segoe Script" pitchFamily="34" charset="0"/>
              </a:rPr>
              <a:t>: το τετράποδο κούτσουρο που δεν κρατιέται (Ισπανία)</a:t>
            </a:r>
          </a:p>
          <a:p>
            <a:pPr fontAlgn="base"/>
            <a:r>
              <a:rPr lang="el-GR" sz="2900" dirty="0">
                <a:latin typeface="Segoe Script" pitchFamily="34" charset="0"/>
              </a:rPr>
              <a:t>Μην διαβάσετε παρακάτω, προτού χωνέψετε καλά τα κοτοπουλάκια από τα KFC! Αυτό το </a:t>
            </a:r>
            <a:r>
              <a:rPr lang="el-GR" sz="2900" dirty="0" err="1">
                <a:latin typeface="Segoe Script" pitchFamily="34" charset="0"/>
              </a:rPr>
              <a:t>καταλανικό</a:t>
            </a:r>
            <a:r>
              <a:rPr lang="el-GR" sz="2900" dirty="0">
                <a:latin typeface="Segoe Script" pitchFamily="34" charset="0"/>
              </a:rPr>
              <a:t> έθιμο που γιορτάζεται στην Ισπανία είναι λίγο... κάπως.</a:t>
            </a:r>
          </a:p>
          <a:p>
            <a:pPr fontAlgn="base"/>
            <a:r>
              <a:rPr lang="el-GR" sz="2900" dirty="0">
                <a:latin typeface="Segoe Script" pitchFamily="34" charset="0"/>
              </a:rPr>
              <a:t>Το </a:t>
            </a:r>
            <a:r>
              <a:rPr lang="el-GR" sz="2900" dirty="0" err="1">
                <a:latin typeface="Segoe Script" pitchFamily="34" charset="0"/>
              </a:rPr>
              <a:t>Tió</a:t>
            </a:r>
            <a:r>
              <a:rPr lang="el-GR" sz="2900" dirty="0">
                <a:latin typeface="Segoe Script" pitchFamily="34" charset="0"/>
              </a:rPr>
              <a:t> </a:t>
            </a:r>
            <a:r>
              <a:rPr lang="el-GR" sz="2900" dirty="0" err="1">
                <a:latin typeface="Segoe Script" pitchFamily="34" charset="0"/>
              </a:rPr>
              <a:t>de</a:t>
            </a:r>
            <a:r>
              <a:rPr lang="el-GR" sz="2900" dirty="0">
                <a:latin typeface="Segoe Script" pitchFamily="34" charset="0"/>
              </a:rPr>
              <a:t> </a:t>
            </a:r>
            <a:r>
              <a:rPr lang="el-GR" sz="2900" dirty="0" err="1">
                <a:latin typeface="Segoe Script" pitchFamily="34" charset="0"/>
              </a:rPr>
              <a:t>Nadal</a:t>
            </a:r>
            <a:r>
              <a:rPr lang="el-GR" sz="2900" dirty="0">
                <a:latin typeface="Segoe Script" pitchFamily="34" charset="0"/>
              </a:rPr>
              <a:t> (Κούτσουρο των Χριστουγέννων), είναι ένα τετράποδο κούτσουρο με μεγάλη μύτη και χαμογελαστό προσωπάκι. Αν και τίποτα περισσότερο από ένα κούφιο ξύλο, χρειάζεται τη φροντίδα των παιδιών, τα οποία από τις 8 Δεκεμβρίου μέχρι την παραμονή των Χριστουγέννων, πρέπει να το καλύπτουν με κουβέρτες για να μην κρυώσει και να το ταΐζουν για να παραμείνει υγιές.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155805"/>
          </a:xfrm>
          <a:prstGeom prst="rect">
            <a:avLst/>
          </a:prstGeom>
          <a:noFill/>
        </p:spPr>
        <p:txBody>
          <a:bodyPr wrap="square" rtlCol="0">
            <a:spAutoFit/>
          </a:bodyPr>
          <a:lstStyle/>
          <a:p>
            <a:pPr fontAlgn="base"/>
            <a:r>
              <a:rPr lang="el-GR" sz="2600" dirty="0">
                <a:latin typeface="Segoe Script" pitchFamily="34" charset="0"/>
              </a:rPr>
              <a:t>Με τόσο φαΐ, όμως, το κούτσουρο κάποτε πρέπει να... αδειάσει (για να το θέσουμε κομψά). Αυτό γίνεται στις 24 του μήνα (αλλού, στις 25/12) όταν το κούτσουρο συναντά το τζάκι. Σε μία δραματική τροπή των πραγμάτων, η οικογένεια αρπάζει το </a:t>
            </a:r>
            <a:r>
              <a:rPr lang="el-GR" sz="2600" dirty="0" err="1">
                <a:latin typeface="Segoe Script" pitchFamily="34" charset="0"/>
              </a:rPr>
              <a:t>Tió</a:t>
            </a:r>
            <a:r>
              <a:rPr lang="el-GR" sz="2600" dirty="0">
                <a:latin typeface="Segoe Script" pitchFamily="34" charset="0"/>
              </a:rPr>
              <a:t> και το πετά μέσα στο τζάκι. Εκεί, αρχίζει και το χτυπά με ξύλα και το διατάζει να “βγάλει” όσα έχει φάει, τραγουδώντας του </a:t>
            </a:r>
            <a:r>
              <a:rPr lang="el-GR" sz="2600" dirty="0" err="1">
                <a:latin typeface="Segoe Script" pitchFamily="34" charset="0"/>
              </a:rPr>
              <a:t>Caga</a:t>
            </a:r>
            <a:r>
              <a:rPr lang="el-GR" sz="2600" dirty="0">
                <a:latin typeface="Segoe Script" pitchFamily="34" charset="0"/>
              </a:rPr>
              <a:t> </a:t>
            </a:r>
            <a:r>
              <a:rPr lang="el-GR" sz="2600" dirty="0" err="1">
                <a:latin typeface="Segoe Script" pitchFamily="34" charset="0"/>
              </a:rPr>
              <a:t>Tió</a:t>
            </a:r>
            <a:r>
              <a:rPr lang="el-GR" sz="2600" dirty="0">
                <a:latin typeface="Segoe Script" pitchFamily="34" charset="0"/>
              </a:rPr>
              <a:t> που σημαίνει "κάνε... </a:t>
            </a:r>
            <a:r>
              <a:rPr lang="el-GR" sz="2600" dirty="0" err="1">
                <a:latin typeface="Segoe Script" pitchFamily="34" charset="0"/>
              </a:rPr>
              <a:t>caga</a:t>
            </a:r>
            <a:r>
              <a:rPr lang="el-GR" sz="2600" dirty="0">
                <a:latin typeface="Segoe Script" pitchFamily="34" charset="0"/>
              </a:rPr>
              <a:t>, </a:t>
            </a:r>
            <a:r>
              <a:rPr lang="el-GR" sz="2600" dirty="0" err="1">
                <a:latin typeface="Segoe Script" pitchFamily="34" charset="0"/>
              </a:rPr>
              <a:t>Tió</a:t>
            </a:r>
            <a:r>
              <a:rPr lang="el-GR" sz="2600" dirty="0">
                <a:latin typeface="Segoe Script" pitchFamily="34" charset="0"/>
              </a:rPr>
              <a:t>".</a:t>
            </a:r>
          </a:p>
          <a:p>
            <a:pPr fontAlgn="base"/>
            <a:r>
              <a:rPr lang="el-GR" sz="2600" dirty="0">
                <a:latin typeface="Segoe Script" pitchFamily="34" charset="0"/>
              </a:rPr>
              <a:t>Παράλληλα, τα παιδιά πρέπει να πάνε σε ένα άλλο δωμάτιο και να προσευχηθούν ότι το κούτσουρο θα φέρει πολλά δώρα και όταν έρθουν πίσω, ανακαλύπτουν ότι το </a:t>
            </a:r>
            <a:r>
              <a:rPr lang="el-GR" sz="2600" dirty="0" err="1">
                <a:latin typeface="Segoe Script" pitchFamily="34" charset="0"/>
              </a:rPr>
              <a:t>Tió</a:t>
            </a:r>
            <a:r>
              <a:rPr lang="el-GR" sz="2600" dirty="0">
                <a:latin typeface="Segoe Script" pitchFamily="34" charset="0"/>
              </a:rPr>
              <a:t> έχει "κάνει την ανάγκη του", δίνοντας από καραμέλες μέχρι ξηρούς καρπούς. Άραγε μέχρι ποια ηλικία τα παιδιά πιστεύουν ότι τα γλυκά που τρώνε προέρχονται από την κοιλιά ενός κούτσουρου;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ισπανια.jpg"/>
          <p:cNvPicPr>
            <a:picLocks noChangeAspect="1"/>
          </p:cNvPicPr>
          <p:nvPr/>
        </p:nvPicPr>
        <p:blipFill>
          <a:blip r:embed="rId2" cstate="print"/>
          <a:stretch>
            <a:fillRect/>
          </a:stretch>
        </p:blipFill>
        <p:spPr>
          <a:xfrm>
            <a:off x="0" y="836712"/>
            <a:ext cx="9144000" cy="47886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4093428"/>
          </a:xfrm>
          <a:prstGeom prst="rect">
            <a:avLst/>
          </a:prstGeom>
          <a:noFill/>
        </p:spPr>
        <p:txBody>
          <a:bodyPr wrap="square" rtlCol="0">
            <a:spAutoFit/>
          </a:bodyPr>
          <a:lstStyle/>
          <a:p>
            <a:pPr fontAlgn="base"/>
            <a:r>
              <a:rPr lang="el-GR" sz="2500" b="1" dirty="0">
                <a:latin typeface="Segoe Script" pitchFamily="34" charset="0"/>
              </a:rPr>
              <a:t>5. Ο Μαύρος </a:t>
            </a:r>
            <a:r>
              <a:rPr lang="el-GR" sz="2500" b="1" dirty="0" err="1">
                <a:latin typeface="Segoe Script" pitchFamily="34" charset="0"/>
              </a:rPr>
              <a:t>Πιτ</a:t>
            </a:r>
            <a:r>
              <a:rPr lang="el-GR" sz="2500" b="1" dirty="0">
                <a:latin typeface="Segoe Script" pitchFamily="34" charset="0"/>
              </a:rPr>
              <a:t> (Ολλανδία)</a:t>
            </a:r>
          </a:p>
          <a:p>
            <a:pPr fontAlgn="base"/>
            <a:r>
              <a:rPr lang="el-GR" sz="2500" dirty="0">
                <a:latin typeface="Segoe Script" pitchFamily="34" charset="0"/>
              </a:rPr>
              <a:t>Πηγαίνουμε τώρα σε ένα έθιμο που έχει προκαλέσει πολλές αντιδράσεις, καθώς έχει χαρακτηριστεί ιδιαίτερα ρατσιστικό. Η ιστορία σε αρκετές από τις Κάτω Χώρες, αλλά κυρίως στην Ολλανδία, θέλει τον Άγιο Νικόλα (η δική τους εκδοχή του </a:t>
            </a:r>
            <a:r>
              <a:rPr lang="el-GR" sz="2500" dirty="0" err="1">
                <a:latin typeface="Segoe Script" pitchFamily="34" charset="0"/>
              </a:rPr>
              <a:t>Άι</a:t>
            </a:r>
            <a:r>
              <a:rPr lang="el-GR" sz="2500" dirty="0">
                <a:latin typeface="Segoe Script" pitchFamily="34" charset="0"/>
              </a:rPr>
              <a:t> Βασίλη) να φτάνει από την Ισπανία, την παραμονή της γιορτής του, με τη συνοδεία ενός έγχρωμου υπηρέτη. </a:t>
            </a:r>
          </a:p>
          <a:p>
            <a:r>
              <a:rPr lang="el-GR" sz="2500" dirty="0" smtClean="0">
                <a:latin typeface="Segoe Script" pitchFamily="34" charset="0"/>
              </a:rPr>
              <a:t/>
            </a:r>
            <a:br>
              <a:rPr lang="el-GR" sz="2500" dirty="0" smtClean="0">
                <a:latin typeface="Segoe Script" pitchFamily="34" charset="0"/>
              </a:rPr>
            </a:br>
            <a:endParaRPr lang="el-GR" sz="2500" dirty="0">
              <a:latin typeface="Segoe Script" pitchFamily="34" charset="0"/>
            </a:endParaRPr>
          </a:p>
        </p:txBody>
      </p:sp>
      <p:sp>
        <p:nvSpPr>
          <p:cNvPr id="3" name="2 - TextBox"/>
          <p:cNvSpPr txBox="1"/>
          <p:nvPr/>
        </p:nvSpPr>
        <p:spPr>
          <a:xfrm>
            <a:off x="0" y="3164681"/>
            <a:ext cx="9144000" cy="3693319"/>
          </a:xfrm>
          <a:prstGeom prst="rect">
            <a:avLst/>
          </a:prstGeom>
          <a:noFill/>
        </p:spPr>
        <p:txBody>
          <a:bodyPr wrap="square" rtlCol="0">
            <a:spAutoFit/>
          </a:bodyPr>
          <a:lstStyle/>
          <a:p>
            <a:r>
              <a:rPr lang="el-GR" sz="2500" dirty="0">
                <a:latin typeface="Segoe Script" pitchFamily="34" charset="0"/>
              </a:rPr>
              <a:t>Ο υπηρέτης, ντυμένος με ρούχα από τη Μαυριτανία έχει μείνει γνωστός ως </a:t>
            </a:r>
            <a:r>
              <a:rPr lang="el-GR" sz="2500" dirty="0" err="1">
                <a:latin typeface="Segoe Script" pitchFamily="34" charset="0"/>
              </a:rPr>
              <a:t>Zwarte</a:t>
            </a:r>
            <a:r>
              <a:rPr lang="el-GR" sz="2500" dirty="0">
                <a:latin typeface="Segoe Script" pitchFamily="34" charset="0"/>
              </a:rPr>
              <a:t> </a:t>
            </a:r>
            <a:r>
              <a:rPr lang="el-GR" sz="2500" dirty="0" err="1">
                <a:latin typeface="Segoe Script" pitchFamily="34" charset="0"/>
              </a:rPr>
              <a:t>Piet</a:t>
            </a:r>
            <a:r>
              <a:rPr lang="el-GR" sz="2500" dirty="0">
                <a:latin typeface="Segoe Script" pitchFamily="34" charset="0"/>
              </a:rPr>
              <a:t> (Μαύρος </a:t>
            </a:r>
            <a:r>
              <a:rPr lang="el-GR" sz="2500" dirty="0" err="1">
                <a:latin typeface="Segoe Script" pitchFamily="34" charset="0"/>
              </a:rPr>
              <a:t>Πιτ</a:t>
            </a:r>
            <a:r>
              <a:rPr lang="el-GR" sz="2500" dirty="0">
                <a:latin typeface="Segoe Script" pitchFamily="34" charset="0"/>
              </a:rPr>
              <a:t>). Δουλειά του είναι να μοιράσει σε όλη την πόλη γλυκά και ξηρούς καρπούς και στη συνέχεια να αρπάξει τα άτακτα παιδιά και να τα βάλει στον σάκο του Αγίου Νικολάου, ώστε να τα πάρει μαζί του πίσω στην Ισπανία. Ακόμα και σήμερα η ιστορία αυτή αποτελεί φόβητρο για όσα μικρά παιδιά δεν ακούνε τους γονείς τους.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40307"/>
          </a:xfrm>
          <a:prstGeom prst="rect">
            <a:avLst/>
          </a:prstGeom>
          <a:noFill/>
        </p:spPr>
        <p:txBody>
          <a:bodyPr wrap="square" rtlCol="0">
            <a:spAutoFit/>
          </a:bodyPr>
          <a:lstStyle/>
          <a:p>
            <a:pPr fontAlgn="base"/>
            <a:r>
              <a:rPr lang="el-GR" sz="2400" dirty="0">
                <a:latin typeface="Segoe Script" pitchFamily="34" charset="0"/>
              </a:rPr>
              <a:t>Το έθιμο αυτό, όμως, έχει πια αλλάξει λίγο και έχει υποβαθμιστεί, λόγω της αντίδρασης όλο και περισσότερων, οι οποίοι το θεωρούν ρατσιστικό, επειδή στα πλαίσια της παράδοσης, πολλοί λευκοί βάφονται μαύροι, για να υποδυθούν τον </a:t>
            </a:r>
            <a:r>
              <a:rPr lang="el-GR" sz="2400" dirty="0" err="1">
                <a:latin typeface="Segoe Script" pitchFamily="34" charset="0"/>
              </a:rPr>
              <a:t>Πιτ</a:t>
            </a:r>
            <a:r>
              <a:rPr lang="el-GR" sz="2400" dirty="0">
                <a:latin typeface="Segoe Script" pitchFamily="34" charset="0"/>
              </a:rPr>
              <a:t>, ενώ αρκετές πόλεις στολίζουν τους δρόμους τους με φιγούρες του μαύρου υπηρέτη.</a:t>
            </a:r>
          </a:p>
          <a:p>
            <a:pPr fontAlgn="base"/>
            <a:r>
              <a:rPr lang="el-GR" sz="2400" dirty="0">
                <a:latin typeface="Segoe Script" pitchFamily="34" charset="0"/>
              </a:rPr>
              <a:t>Σήμερα, αρκετά σχολεία δεν διδάσκουν την ιστορία, αρκετοί δήμοι αφαιρούν τους σχετικούς στολισμούς, ενώ αλλού, η ιστορία έχει αλλάξει και ο </a:t>
            </a:r>
            <a:r>
              <a:rPr lang="el-GR" sz="2400" dirty="0" err="1">
                <a:latin typeface="Segoe Script" pitchFamily="34" charset="0"/>
              </a:rPr>
              <a:t>Πιτ</a:t>
            </a:r>
            <a:r>
              <a:rPr lang="el-GR" sz="2400" dirty="0">
                <a:latin typeface="Segoe Script" pitchFamily="34" charset="0"/>
              </a:rPr>
              <a:t> δεν είναι υπηρέτης, αλλά καπνοδοχοκαθαριστής, για αυτό και έχει μαύρο πρόσωπο. Ο "σύγχρονος" </a:t>
            </a:r>
            <a:r>
              <a:rPr lang="el-GR" sz="2400" dirty="0" err="1">
                <a:latin typeface="Segoe Script" pitchFamily="34" charset="0"/>
              </a:rPr>
              <a:t>Πιτ</a:t>
            </a:r>
            <a:r>
              <a:rPr lang="el-GR" sz="2400" dirty="0">
                <a:latin typeface="Segoe Script" pitchFamily="34" charset="0"/>
              </a:rPr>
              <a:t> είναι βοηθός του Άγιου Νικόλα ή του </a:t>
            </a:r>
            <a:r>
              <a:rPr lang="el-GR" sz="2400" dirty="0" err="1">
                <a:latin typeface="Segoe Script" pitchFamily="34" charset="0"/>
              </a:rPr>
              <a:t>Άι</a:t>
            </a:r>
            <a:r>
              <a:rPr lang="el-GR" sz="2400" dirty="0">
                <a:latin typeface="Segoe Script" pitchFamily="34" charset="0"/>
              </a:rPr>
              <a:t> Βασίλη και κατεβαίνει μαζί του από την καμινάδα.</a:t>
            </a:r>
          </a:p>
          <a:p>
            <a:pPr fontAlgn="base"/>
            <a:r>
              <a:rPr lang="el-GR" sz="2400" dirty="0">
                <a:latin typeface="Segoe Script" pitchFamily="34" charset="0"/>
              </a:rPr>
              <a:t>Παρά τις αντιδράσεις, υπάρχουν ακόμα αρκετοί Ολλανδοί που τον αγαπούν πολύ και συχνά ντύνονται </a:t>
            </a:r>
            <a:r>
              <a:rPr lang="el-GR" sz="2400" dirty="0" err="1">
                <a:latin typeface="Segoe Script" pitchFamily="34" charset="0"/>
              </a:rPr>
              <a:t>Zwarte</a:t>
            </a:r>
            <a:r>
              <a:rPr lang="el-GR" sz="2400" dirty="0">
                <a:latin typeface="Segoe Script" pitchFamily="34" charset="0"/>
              </a:rPr>
              <a:t> </a:t>
            </a:r>
            <a:r>
              <a:rPr lang="el-GR" sz="2400" dirty="0" err="1">
                <a:latin typeface="Segoe Script" pitchFamily="34" charset="0"/>
              </a:rPr>
              <a:t>Piet</a:t>
            </a:r>
            <a:r>
              <a:rPr lang="el-GR" sz="2400" dirty="0">
                <a:latin typeface="Segoe Script" pitchFamily="34" charset="0"/>
              </a:rPr>
              <a:t>, φορώντας περούκες με </a:t>
            </a:r>
            <a:r>
              <a:rPr lang="el-GR" sz="2400" dirty="0" err="1">
                <a:latin typeface="Segoe Script" pitchFamily="34" charset="0"/>
              </a:rPr>
              <a:t>άφρο</a:t>
            </a:r>
            <a:r>
              <a:rPr lang="el-GR" sz="2400" dirty="0">
                <a:latin typeface="Segoe Script" pitchFamily="34" charset="0"/>
              </a:rPr>
              <a:t> μαλλιά και χρωματίζοντας τα πρόσωπά τους.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ολλανδια.jpg"/>
          <p:cNvPicPr>
            <a:picLocks noChangeAspect="1"/>
          </p:cNvPicPr>
          <p:nvPr/>
        </p:nvPicPr>
        <p:blipFill>
          <a:blip r:embed="rId2" cstate="print"/>
          <a:stretch>
            <a:fillRect/>
          </a:stretch>
        </p:blipFill>
        <p:spPr>
          <a:xfrm>
            <a:off x="0" y="1124744"/>
            <a:ext cx="9144000" cy="48225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484784"/>
            <a:ext cx="9144000" cy="3323987"/>
          </a:xfrm>
          <a:prstGeom prst="rect">
            <a:avLst/>
          </a:prstGeom>
          <a:noFill/>
        </p:spPr>
        <p:txBody>
          <a:bodyPr wrap="square" rtlCol="0">
            <a:spAutoFit/>
          </a:bodyPr>
          <a:lstStyle/>
          <a:p>
            <a:pPr fontAlgn="base"/>
            <a:r>
              <a:rPr lang="el-GR" sz="3000" b="1" dirty="0">
                <a:latin typeface="Segoe Script" pitchFamily="34" charset="0"/>
              </a:rPr>
              <a:t>6. Αφήστε, επιτέλους, την κατσίκα να ζήσει (Σουηδία)</a:t>
            </a:r>
          </a:p>
          <a:p>
            <a:pPr fontAlgn="base"/>
            <a:r>
              <a:rPr lang="el-GR" sz="3000" dirty="0">
                <a:latin typeface="Segoe Script" pitchFamily="34" charset="0"/>
              </a:rPr>
              <a:t>Αυτό είναι ένα έθιμο που ξεκίνησε μόλις το 1966, όταν μία κατσίκα από άχυρο, ύψους 13 μέτρων τοποθετήθηκε στην κεντρική πλατεία της πόλης </a:t>
            </a:r>
            <a:r>
              <a:rPr lang="el-GR" sz="3000" dirty="0" err="1">
                <a:latin typeface="Segoe Script" pitchFamily="34" charset="0"/>
              </a:rPr>
              <a:t>Gavle</a:t>
            </a:r>
            <a:r>
              <a:rPr lang="el-GR" sz="3000" dirty="0">
                <a:latin typeface="Segoe Script" pitchFamily="34" charset="0"/>
              </a:rPr>
              <a:t>, αλλά από τότε έχει κάνει πάταγο -για έναν πολύ περίεργο λόγο.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17803"/>
            <a:ext cx="9144000" cy="6340197"/>
          </a:xfrm>
          <a:prstGeom prst="rect">
            <a:avLst/>
          </a:prstGeom>
          <a:noFill/>
        </p:spPr>
        <p:txBody>
          <a:bodyPr wrap="square" rtlCol="0">
            <a:spAutoFit/>
          </a:bodyPr>
          <a:lstStyle/>
          <a:p>
            <a:pPr fontAlgn="base"/>
            <a:r>
              <a:rPr lang="el-GR" sz="2900" dirty="0">
                <a:latin typeface="Segoe Script" pitchFamily="34" charset="0"/>
              </a:rPr>
              <a:t>Γνωστή σήμερα ως </a:t>
            </a:r>
            <a:r>
              <a:rPr lang="el-GR" sz="2900" dirty="0" err="1">
                <a:latin typeface="Segoe Script" pitchFamily="34" charset="0"/>
              </a:rPr>
              <a:t>Gävlebocken</a:t>
            </a:r>
            <a:r>
              <a:rPr lang="el-GR" sz="2900" dirty="0">
                <a:latin typeface="Segoe Script" pitchFamily="34" charset="0"/>
              </a:rPr>
              <a:t>, η πρώτη αχυρένια κατσίκα τυλίχθηκε στις φλόγες τα μεσάνυχτα της παραμονής των Χριστουγέννων και από τότε, κάθε χρόνο κάποιος προσπαθεί να την κάψει. Η πόλη ποτέ δεν έπαψε να φτιάχνει την κατσίκα, αλλά ούτε οι βάνδαλοι έπαψαν ποτέ να προσπαθούν να την κάψουν. Μέχρι το 2016 είχε καεί 37 φορές, ενώ σώθηκε για να "δει" τα Χριστούγεννα, μόλις 12! </a:t>
            </a:r>
          </a:p>
          <a:p>
            <a:pPr fontAlgn="base"/>
            <a:r>
              <a:rPr lang="el-GR" sz="2900" dirty="0">
                <a:latin typeface="Segoe Script" pitchFamily="34" charset="0"/>
              </a:rPr>
              <a:t>Τα τελευταία χρόνια, μάλιστα, ολόκληρη η πόλη βάζει στοιχήματα για το κατά πόσο η αχυρένια κατασκευή θα καταφέρει να επιβιώσει και μέχρι πότε. Αν απορείτε, η περσινή κατσίκα "απεβίωσε" μόλις στις 27 Νοεμβρίου...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σουηδια.jpg"/>
          <p:cNvPicPr>
            <a:picLocks noChangeAspect="1"/>
          </p:cNvPicPr>
          <p:nvPr/>
        </p:nvPicPr>
        <p:blipFill>
          <a:blip r:embed="rId2" cstate="print"/>
          <a:stretch>
            <a:fillRect/>
          </a:stretch>
        </p:blipFill>
        <p:spPr>
          <a:xfrm>
            <a:off x="0" y="908720"/>
            <a:ext cx="9144000" cy="47886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986528"/>
          </a:xfrm>
          <a:prstGeom prst="rect">
            <a:avLst/>
          </a:prstGeom>
          <a:noFill/>
        </p:spPr>
        <p:txBody>
          <a:bodyPr wrap="square" rtlCol="0">
            <a:spAutoFit/>
          </a:bodyPr>
          <a:lstStyle/>
          <a:p>
            <a:pPr fontAlgn="base"/>
            <a:r>
              <a:rPr lang="el-GR" sz="2800" b="1" dirty="0">
                <a:latin typeface="Segoe Script" pitchFamily="34" charset="0"/>
              </a:rPr>
              <a:t>1. Μια οικογενειακή βόλτα στο νεκροταφείο (Φιλανδία)</a:t>
            </a:r>
          </a:p>
          <a:p>
            <a:pPr fontAlgn="base"/>
            <a:r>
              <a:rPr lang="el-GR" sz="2800" dirty="0">
                <a:latin typeface="Segoe Script" pitchFamily="34" charset="0"/>
              </a:rPr>
              <a:t>Η προπαραμονή των Χριστουγέννων μίας οικογένειας στη Φιλανδία ξεκινά με σάουνα. Ακολουθεί ένα καλό πρωινό και μετά μία χριστουγεννιάτικη εκδήλωση στην κάθε πόλη, αφιερωμένη στην ειρήνη. Αφού όλη η οικογένεια απολαύσει το μεσημεριανό φαγητό, σειρά έχει το καθάρισμα του σπιτιού και το στόλισμα του δένδρου. Μέχρι εδώ καλά. </a:t>
            </a:r>
          </a:p>
          <a:p>
            <a:pPr fontAlgn="base"/>
            <a:r>
              <a:rPr lang="el-GR" sz="2800" dirty="0">
                <a:latin typeface="Segoe Script" pitchFamily="34" charset="0"/>
              </a:rPr>
              <a:t>Τα πράγματα αρχίζουν να γίνονται περίεργα, όταν όλη η οικογένεια ξυπνά στις 6 το πρωί της παραμονής, για να επισκεφτεί τους τάφους των προγόνων και συγγενών της. Σκοπός της επίσκεψης είναι να ανάψουν κεριά στη μνήμη των εκλιπόντων.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556792"/>
            <a:ext cx="9144000" cy="3323987"/>
          </a:xfrm>
          <a:prstGeom prst="rect">
            <a:avLst/>
          </a:prstGeom>
          <a:noFill/>
        </p:spPr>
        <p:txBody>
          <a:bodyPr wrap="square" rtlCol="0">
            <a:spAutoFit/>
          </a:bodyPr>
          <a:lstStyle/>
          <a:p>
            <a:pPr fontAlgn="base"/>
            <a:r>
              <a:rPr lang="el-GR" sz="3000" b="1" dirty="0">
                <a:latin typeface="Segoe Script" pitchFamily="34" charset="0"/>
              </a:rPr>
              <a:t>7. Μία μάγισσα τα Χριστούγεννα (Ιταλία)</a:t>
            </a:r>
          </a:p>
          <a:p>
            <a:pPr fontAlgn="base"/>
            <a:r>
              <a:rPr lang="el-GR" sz="3000" dirty="0">
                <a:latin typeface="Segoe Script" pitchFamily="34" charset="0"/>
              </a:rPr>
              <a:t>Στα 1800, οι γονείς στην Ιταλία ένιωθαν πάρα πολύ άβολα στην ιδέα του Άγιου Βασίλη που έδινε δώρα στα παιδιά τους. Το θεωρούσαν παράδοση με ρίζες παγανιστικές. Η λύση βρέθηκε στο πρόσωπο μίας... μάγισσας (φοβερή αλλαγή, ε;).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40307"/>
          </a:xfrm>
          <a:prstGeom prst="rect">
            <a:avLst/>
          </a:prstGeom>
          <a:noFill/>
        </p:spPr>
        <p:txBody>
          <a:bodyPr wrap="square" rtlCol="0">
            <a:spAutoFit/>
          </a:bodyPr>
          <a:lstStyle/>
          <a:p>
            <a:pPr fontAlgn="base"/>
            <a:r>
              <a:rPr lang="el-GR" sz="2700" dirty="0">
                <a:latin typeface="Segoe Script" pitchFamily="34" charset="0"/>
              </a:rPr>
              <a:t>Η ιστορία των Ιταλών λέει ότι οι μάγοι που πήγαν να δώσουν τα δώρα στον νεογέννητο Ιησού, πλησίασαν τη μάγισσα </a:t>
            </a:r>
            <a:r>
              <a:rPr lang="el-GR" sz="2700" dirty="0" err="1">
                <a:latin typeface="Segoe Script" pitchFamily="34" charset="0"/>
              </a:rPr>
              <a:t>Befana</a:t>
            </a:r>
            <a:r>
              <a:rPr lang="el-GR" sz="2700" dirty="0">
                <a:latin typeface="Segoe Script" pitchFamily="34" charset="0"/>
              </a:rPr>
              <a:t>, για να τους δείξει το δρόμο. Η μάγισσα το έκανε, αλλά κατέστησε σαφές ότι ήταν πολύ απασχολημένη για να τους συνοδεύσει. Λίγη ώρα αργότερα, όμως, ένοιωσε πολύ άσχημα που θα έχανε τη σημαντικότερη γέννηση των εποχών. </a:t>
            </a:r>
          </a:p>
          <a:p>
            <a:pPr fontAlgn="base"/>
            <a:r>
              <a:rPr lang="el-GR" sz="2700" dirty="0">
                <a:latin typeface="Segoe Script" pitchFamily="34" charset="0"/>
              </a:rPr>
              <a:t>Από τότε, ταξιδεύει παντού για να βρει το μωρό Ιησού, αφήνοντας σε κάθε περιοχή στο πέρασμά της σάκους με παιχνίδια για τα καλά παιδιά ή κάρβουνο στις κάλτσες των κακών παιδιών. Μέχρι σήμερα, χιλιάδες Ιταλοί τηρούν την παράδοση, σύμφωνα με την οποία, η </a:t>
            </a:r>
            <a:r>
              <a:rPr lang="el-GR" sz="2700" dirty="0" err="1">
                <a:latin typeface="Segoe Script" pitchFamily="34" charset="0"/>
              </a:rPr>
              <a:t>Befana</a:t>
            </a:r>
            <a:r>
              <a:rPr lang="el-GR" sz="2700" dirty="0">
                <a:latin typeface="Segoe Script" pitchFamily="34" charset="0"/>
              </a:rPr>
              <a:t> (η οποία δεν απεικονίζεται πάντα ως μάγισσα) επισκέπτεται τα σπίτια, την παραμονή των Θεοφανίων.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ιταλια.jpg"/>
          <p:cNvPicPr>
            <a:picLocks noChangeAspect="1"/>
          </p:cNvPicPr>
          <p:nvPr/>
        </p:nvPicPr>
        <p:blipFill>
          <a:blip r:embed="rId2" cstate="print"/>
          <a:stretch>
            <a:fillRect/>
          </a:stretch>
        </p:blipFill>
        <p:spPr>
          <a:xfrm>
            <a:off x="0" y="908720"/>
            <a:ext cx="9144000" cy="4799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3970318"/>
          </a:xfrm>
          <a:prstGeom prst="rect">
            <a:avLst/>
          </a:prstGeom>
          <a:noFill/>
        </p:spPr>
        <p:txBody>
          <a:bodyPr wrap="square" rtlCol="0">
            <a:spAutoFit/>
          </a:bodyPr>
          <a:lstStyle/>
          <a:p>
            <a:pPr fontAlgn="base"/>
            <a:r>
              <a:rPr lang="el-GR" sz="2800" b="1" dirty="0">
                <a:latin typeface="Segoe Script" pitchFamily="34" charset="0"/>
              </a:rPr>
              <a:t>8. Η αράχνη φέρνει τύχη (Ουκρανία)</a:t>
            </a:r>
          </a:p>
          <a:p>
            <a:pPr fontAlgn="base"/>
            <a:r>
              <a:rPr lang="el-GR" sz="2800" dirty="0">
                <a:latin typeface="Segoe Script" pitchFamily="34" charset="0"/>
              </a:rPr>
              <a:t>Αυτό το έθιμο μπορεί να μην περιλαμβάνει μάγισσες, αλλά αφορά ένα από τα συστατικά που χρησιμοποιούν για να φτιάξουν τα φίλτρα τους, στα παραμύθια, τις αράχνες. Σύμφωνα με την παράδοση, κάποιοι Ουκρανοί στολίζουν τα χριστουγεννιάτικα δένδρα τους με ψεύτικες αράχνες και ιστούς. Αν και λίγο περίεργη επιλογή, η βάση της είναι μία γλυκιά ιστορία.</a:t>
            </a:r>
          </a:p>
        </p:txBody>
      </p:sp>
      <p:sp>
        <p:nvSpPr>
          <p:cNvPr id="3" name="2 - TextBox"/>
          <p:cNvSpPr txBox="1"/>
          <p:nvPr/>
        </p:nvSpPr>
        <p:spPr>
          <a:xfrm>
            <a:off x="0" y="3789040"/>
            <a:ext cx="9144000" cy="3108543"/>
          </a:xfrm>
          <a:prstGeom prst="rect">
            <a:avLst/>
          </a:prstGeom>
          <a:noFill/>
        </p:spPr>
        <p:txBody>
          <a:bodyPr wrap="square" rtlCol="0">
            <a:spAutoFit/>
          </a:bodyPr>
          <a:lstStyle/>
          <a:p>
            <a:r>
              <a:rPr lang="el-GR" sz="2800" dirty="0">
                <a:latin typeface="Segoe Script" pitchFamily="34" charset="0"/>
              </a:rPr>
              <a:t>Ο μύθος λέει ότι μία χήρα που ζούσε με τα παιδιά της σε μία καλύβα, ήταν τόσο φτωχή ώστε δεν μπορούσε ούτε δέντρο να στολίσει. Μία μέρα, ένα κουκουνάρι έπεσε στο πάτωμα και ρίζωσε και τα παιδιά χάρηκαν πάρα πολύ, που επιτέλους θα είχαν ένα δένδρο για τα Χριστούγεννα.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40307"/>
          </a:xfrm>
          <a:prstGeom prst="rect">
            <a:avLst/>
          </a:prstGeom>
          <a:noFill/>
        </p:spPr>
        <p:txBody>
          <a:bodyPr wrap="square" rtlCol="0">
            <a:spAutoFit/>
          </a:bodyPr>
          <a:lstStyle/>
          <a:p>
            <a:pPr fontAlgn="base"/>
            <a:r>
              <a:rPr lang="el-GR" sz="2700" dirty="0">
                <a:latin typeface="Segoe Script" pitchFamily="34" charset="0"/>
              </a:rPr>
              <a:t>Ωστόσο, αν και σκέφτονταν μήνες πώς θα το στολίσουν, όταν έφτασε η παραμονή των Χριστουγέννων πήγαν για ύπνο χωρίς να τα καταφέρουν, αφού η χήρα δεν είχε χρήματα για στολίδια. Την επόμενη ημέρα, η γυναίκα ξύπνησε από τις φωνές των παιδιών της. “Μητέρα, ξύπνα να δεις το δένδρο. Είναι πανέμορφο!”. Όλο το βράδυ μία αράχνη περιστρεφόταν γύρω από το δένδρο, στολίζοντάς το με τον ιστό της. </a:t>
            </a:r>
          </a:p>
          <a:p>
            <a:pPr fontAlgn="base"/>
            <a:r>
              <a:rPr lang="el-GR" sz="2700" dirty="0">
                <a:latin typeface="Segoe Script" pitchFamily="34" charset="0"/>
              </a:rPr>
              <a:t>Μάλιστα, όταν για να δουν καλύτερα το δένδρο, το μικρότερο παιδί άνοιξε το παράθυρο, οι ακτίνες του ηλίου μετέτρεψαν τους ιστούς της αράχνης σε χρυσό και ασήμι. Έτσι, η οικογένεια ποτέ δεν στερήθηκε κάτι ξανά. Σήμερα, θεωρείται μεγάλη τύχη εάν κάποιος δει ιστό αράχνης την ημέρα των Χριστουγέννων.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ουκρανια.jpg"/>
          <p:cNvPicPr>
            <a:picLocks noChangeAspect="1"/>
          </p:cNvPicPr>
          <p:nvPr/>
        </p:nvPicPr>
        <p:blipFill>
          <a:blip r:embed="rId2" cstate="print"/>
          <a:stretch>
            <a:fillRect/>
          </a:stretch>
        </p:blipFill>
        <p:spPr>
          <a:xfrm>
            <a:off x="0" y="836712"/>
            <a:ext cx="9144000" cy="47773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8964488" cy="3970318"/>
          </a:xfrm>
          <a:prstGeom prst="rect">
            <a:avLst/>
          </a:prstGeom>
          <a:noFill/>
        </p:spPr>
        <p:txBody>
          <a:bodyPr wrap="square" rtlCol="0">
            <a:spAutoFit/>
          </a:bodyPr>
          <a:lstStyle/>
          <a:p>
            <a:pPr fontAlgn="base"/>
            <a:r>
              <a:rPr lang="el-GR" sz="2800" b="1" dirty="0">
                <a:latin typeface="Segoe Script" pitchFamily="34" charset="0"/>
              </a:rPr>
              <a:t>9. Μπανάνες και </a:t>
            </a:r>
            <a:r>
              <a:rPr lang="el-GR" sz="2800" b="1" dirty="0" err="1">
                <a:latin typeface="Segoe Script" pitchFamily="34" charset="0"/>
              </a:rPr>
              <a:t>μάνγκο</a:t>
            </a:r>
            <a:r>
              <a:rPr lang="el-GR" sz="2800" b="1" dirty="0">
                <a:latin typeface="Segoe Script" pitchFamily="34" charset="0"/>
              </a:rPr>
              <a:t> αντί για δένδρα (Ινδία)</a:t>
            </a:r>
          </a:p>
          <a:p>
            <a:pPr fontAlgn="base"/>
            <a:r>
              <a:rPr lang="el-GR" sz="2800" dirty="0">
                <a:latin typeface="Segoe Script" pitchFamily="34" charset="0"/>
              </a:rPr>
              <a:t>Οι Ουκρανοί μπορεί να στολίζουν τα χριστουγεννιάτικα δένδρα τους με ψεύτικες αράχνες και ιστούς, όμως οι Ινδοί δεν στολίζουν καν έλατα. Οι Χριστιανοί στην Ινδία είναι το 2,3% του πληθυσμού, ποσοστό που φαίνεται πολύ μικρό, όμως, φτάνει τα 25 εκ. Ανθρώπους. </a:t>
            </a:r>
          </a:p>
        </p:txBody>
      </p:sp>
      <p:sp>
        <p:nvSpPr>
          <p:cNvPr id="3" name="2 - TextBox"/>
          <p:cNvSpPr txBox="1"/>
          <p:nvPr/>
        </p:nvSpPr>
        <p:spPr>
          <a:xfrm>
            <a:off x="0" y="3861048"/>
            <a:ext cx="9144000" cy="3216265"/>
          </a:xfrm>
          <a:prstGeom prst="rect">
            <a:avLst/>
          </a:prstGeom>
          <a:noFill/>
        </p:spPr>
        <p:txBody>
          <a:bodyPr wrap="square" rtlCol="0">
            <a:spAutoFit/>
          </a:bodyPr>
          <a:lstStyle/>
          <a:p>
            <a:r>
              <a:rPr lang="el-GR" sz="2800" dirty="0">
                <a:latin typeface="Segoe Script" pitchFamily="34" charset="0"/>
              </a:rPr>
              <a:t>Οι Ινδοί Χριστιανοί γιορτάζουν κανονικά τα Χριστούγεννα, αλλά κάνουν τη διαφορά με τα δένδρα. Δεν το επιδιώκουν, αλλά στη χώρα δεν φυτρώνουν έλατα ή πεύκα για να στολίσουν. Έτσι, συμβιβάζονται με μπανανιές και δένδρο </a:t>
            </a:r>
            <a:r>
              <a:rPr lang="el-GR" sz="2800" dirty="0" err="1">
                <a:latin typeface="Segoe Script" pitchFamily="34" charset="0"/>
              </a:rPr>
              <a:t>μάνγκο</a:t>
            </a:r>
            <a:r>
              <a:rPr lang="el-GR" sz="2800" dirty="0">
                <a:latin typeface="Segoe Script" pitchFamily="34" charset="0"/>
              </a:rPr>
              <a:t>. Αυτό σημαίνει, ότι δεν στολίζουν στα σπίτια τους, αλλά στους δρόμους.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ινδια.jpg"/>
          <p:cNvPicPr>
            <a:picLocks noChangeAspect="1"/>
          </p:cNvPicPr>
          <p:nvPr/>
        </p:nvPicPr>
        <p:blipFill>
          <a:blip r:embed="rId2" cstate="print"/>
          <a:stretch>
            <a:fillRect/>
          </a:stretch>
        </p:blipFill>
        <p:spPr>
          <a:xfrm>
            <a:off x="0" y="1124744"/>
            <a:ext cx="9144000" cy="4048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124744"/>
            <a:ext cx="9144000" cy="3785652"/>
          </a:xfrm>
          <a:prstGeom prst="rect">
            <a:avLst/>
          </a:prstGeom>
          <a:noFill/>
        </p:spPr>
        <p:txBody>
          <a:bodyPr wrap="square" rtlCol="0">
            <a:spAutoFit/>
          </a:bodyPr>
          <a:lstStyle/>
          <a:p>
            <a:pPr fontAlgn="base"/>
            <a:r>
              <a:rPr lang="el-GR" sz="3000" b="1" dirty="0">
                <a:latin typeface="Segoe Script" pitchFamily="34" charset="0"/>
              </a:rPr>
              <a:t>10. Ανταλλαγή παιδιών για την ειρήνη (Νέα Γουινέα)</a:t>
            </a:r>
          </a:p>
          <a:p>
            <a:pPr fontAlgn="base"/>
            <a:r>
              <a:rPr lang="el-GR" sz="3000" dirty="0">
                <a:latin typeface="Segoe Script" pitchFamily="34" charset="0"/>
              </a:rPr>
              <a:t>Και αν όλα τα παραπάνω δεν σας προκαλούν έκπληξη, διαβάστε και αυτό, το οποίο δεν είναι έθιμο που τηρείται αποκλειστικά τα Χριστούγεννα, αλλά έχει συνδεθεί άμεσα με την ημέρα που ο Θεός έστειλε τον Γιο του στη Γη, για να πεθάνει για τις αμαρτίες μας.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394692"/>
            <a:ext cx="9144000" cy="6463308"/>
          </a:xfrm>
          <a:prstGeom prst="rect">
            <a:avLst/>
          </a:prstGeom>
          <a:noFill/>
        </p:spPr>
        <p:txBody>
          <a:bodyPr wrap="square" rtlCol="0">
            <a:spAutoFit/>
          </a:bodyPr>
          <a:lstStyle/>
          <a:p>
            <a:pPr fontAlgn="base"/>
            <a:r>
              <a:rPr lang="el-GR" sz="2300" dirty="0">
                <a:latin typeface="Segoe Script" pitchFamily="34" charset="0"/>
              </a:rPr>
              <a:t>Στη Νέα Γουινέα, μέχρι τη δεκαετία του '60, πολλές φυλές </a:t>
            </a:r>
            <a:r>
              <a:rPr lang="el-GR" sz="2300" dirty="0" err="1">
                <a:latin typeface="Segoe Script" pitchFamily="34" charset="0"/>
              </a:rPr>
              <a:t>Sawi</a:t>
            </a:r>
            <a:r>
              <a:rPr lang="el-GR" sz="2300" dirty="0">
                <a:latin typeface="Segoe Script" pitchFamily="34" charset="0"/>
              </a:rPr>
              <a:t> ήταν </a:t>
            </a:r>
            <a:r>
              <a:rPr lang="el-GR" sz="2300" dirty="0" err="1">
                <a:latin typeface="Segoe Script" pitchFamily="34" charset="0"/>
              </a:rPr>
              <a:t>κανιβαλιστικές</a:t>
            </a:r>
            <a:r>
              <a:rPr lang="el-GR" sz="2300" dirty="0">
                <a:latin typeface="Segoe Script" pitchFamily="34" charset="0"/>
              </a:rPr>
              <a:t>. Παρόλα αυτά, o </a:t>
            </a:r>
            <a:r>
              <a:rPr lang="el-GR" sz="2300" dirty="0" err="1">
                <a:latin typeface="Segoe Script" pitchFamily="34" charset="0"/>
              </a:rPr>
              <a:t>Don</a:t>
            </a:r>
            <a:r>
              <a:rPr lang="el-GR" sz="2300" dirty="0">
                <a:latin typeface="Segoe Script" pitchFamily="34" charset="0"/>
              </a:rPr>
              <a:t> </a:t>
            </a:r>
            <a:r>
              <a:rPr lang="el-GR" sz="2300" dirty="0" err="1">
                <a:latin typeface="Segoe Script" pitchFamily="34" charset="0"/>
              </a:rPr>
              <a:t>Richardson</a:t>
            </a:r>
            <a:r>
              <a:rPr lang="el-GR" sz="2300" dirty="0">
                <a:latin typeface="Segoe Script" pitchFamily="34" charset="0"/>
              </a:rPr>
              <a:t>, ένας Καναδός ιεραπόστολος και η σύζυγός του, </a:t>
            </a:r>
            <a:r>
              <a:rPr lang="el-GR" sz="2300" dirty="0" err="1">
                <a:latin typeface="Segoe Script" pitchFamily="34" charset="0"/>
              </a:rPr>
              <a:t>Carol</a:t>
            </a:r>
            <a:r>
              <a:rPr lang="el-GR" sz="2300" dirty="0">
                <a:latin typeface="Segoe Script" pitchFamily="34" charset="0"/>
              </a:rPr>
              <a:t>, έφτασαν στα χωριά τους, το 1962, για να μεταφέρουν το μήνυμα του χριστιανισμού.</a:t>
            </a:r>
          </a:p>
          <a:p>
            <a:pPr fontAlgn="base"/>
            <a:r>
              <a:rPr lang="el-GR" sz="2300" dirty="0">
                <a:latin typeface="Segoe Script" pitchFamily="34" charset="0"/>
              </a:rPr>
              <a:t>Όσο κι αν προσπαθούσε, όμως, ο </a:t>
            </a:r>
            <a:r>
              <a:rPr lang="el-GR" sz="2300" dirty="0" err="1">
                <a:latin typeface="Segoe Script" pitchFamily="34" charset="0"/>
              </a:rPr>
              <a:t>Richardson</a:t>
            </a:r>
            <a:r>
              <a:rPr lang="el-GR" sz="2300" dirty="0">
                <a:latin typeface="Segoe Script" pitchFamily="34" charset="0"/>
              </a:rPr>
              <a:t> να εξηγήσει στους </a:t>
            </a:r>
            <a:r>
              <a:rPr lang="el-GR" sz="2300" dirty="0" err="1">
                <a:latin typeface="Segoe Script" pitchFamily="34" charset="0"/>
              </a:rPr>
              <a:t>Sawi</a:t>
            </a:r>
            <a:r>
              <a:rPr lang="el-GR" sz="2300" dirty="0">
                <a:latin typeface="Segoe Script" pitchFamily="34" charset="0"/>
              </a:rPr>
              <a:t> την ιστορία του Ιησού, αποτύγχανε, καθώς για αυτές τις φυλές, ο πραγματικός ήρωας ήταν ο Ιούδας, επειδή στις παραδόσεις τους, η επιτυχημένη προδοσία και η μηχανορραφία ήταν χαρακτηριστικά τα οποία θεωρούνταν προσόντα των καλύτερων κυνηγών κεφαλών.</a:t>
            </a:r>
          </a:p>
          <a:p>
            <a:pPr fontAlgn="base"/>
            <a:r>
              <a:rPr lang="el-GR" sz="2300" dirty="0">
                <a:latin typeface="Segoe Script" pitchFamily="34" charset="0"/>
              </a:rPr>
              <a:t>Οι </a:t>
            </a:r>
            <a:r>
              <a:rPr lang="el-GR" sz="2300" dirty="0" err="1">
                <a:latin typeface="Segoe Script" pitchFamily="34" charset="0"/>
              </a:rPr>
              <a:t>Richardson</a:t>
            </a:r>
            <a:r>
              <a:rPr lang="el-GR" sz="2300" dirty="0">
                <a:latin typeface="Segoe Script" pitchFamily="34" charset="0"/>
              </a:rPr>
              <a:t> ήταν έτοιμοι να παρατήσουν την προσπάθεια, μέχρι που παρατήρησαν ένα ιδιαίτερο έθιμο των ιθαγενών: Για να κάνουν ειρήνη ανάμεσα στις διάφορες φυλές τους, οι </a:t>
            </a:r>
            <a:r>
              <a:rPr lang="el-GR" sz="2300" dirty="0" err="1">
                <a:latin typeface="Segoe Script" pitchFamily="34" charset="0"/>
              </a:rPr>
              <a:t>Sawi</a:t>
            </a:r>
            <a:r>
              <a:rPr lang="el-GR" sz="2300" dirty="0">
                <a:latin typeface="Segoe Script" pitchFamily="34" charset="0"/>
              </a:rPr>
              <a:t> αντάλλασσαν μεταξύ τους τα παιδιά τους. Όσο κάθε φυλή φρόντιζε το υιοθετημένο παιδί, η συνθήκη ειρήνης διατηρούνταν. Αυτά ήταν τα "παιδιά της ειρήνης".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017306"/>
          </a:xfrm>
          <a:prstGeom prst="rect">
            <a:avLst/>
          </a:prstGeom>
          <a:noFill/>
        </p:spPr>
        <p:txBody>
          <a:bodyPr wrap="square" rtlCol="0">
            <a:spAutoFit/>
          </a:bodyPr>
          <a:lstStyle/>
          <a:p>
            <a:pPr fontAlgn="base"/>
            <a:r>
              <a:rPr lang="el-GR" sz="3000" dirty="0">
                <a:latin typeface="Segoe Script" pitchFamily="34" charset="0"/>
              </a:rPr>
              <a:t>Ακόμα και εκείνοι που δεν μπορούν να πάνε στους τάφους των δικών τους συγγενών, επειδή είναι </a:t>
            </a:r>
            <a:r>
              <a:rPr lang="el-GR" sz="3000" dirty="0" err="1">
                <a:latin typeface="Segoe Script" pitchFamily="34" charset="0"/>
              </a:rPr>
              <a:t>μακρυά</a:t>
            </a:r>
            <a:r>
              <a:rPr lang="el-GR" sz="3000" dirty="0">
                <a:latin typeface="Segoe Script" pitchFamily="34" charset="0"/>
              </a:rPr>
              <a:t>, επισκέπτονται το κοντινότερο νεκροταφείο, και ανάβουν εκεί τα κεριά για τα χαμένα μέλη των οικογενειών τους. </a:t>
            </a:r>
          </a:p>
          <a:p>
            <a:pPr fontAlgn="base"/>
            <a:r>
              <a:rPr lang="el-GR" sz="3000" dirty="0">
                <a:latin typeface="Segoe Script" pitchFamily="34" charset="0"/>
              </a:rPr>
              <a:t>Σας φαίνεται περίεργο; Ακούστε και αυτό! Το βράδυ της παραμονής δεν τρώνε όλο τους το φαγητό, αλλά αφήνουν λίγο για να έχουν ένα ωραίο γεύμα οι νεκροί που θα τους επισκεφτούν. Επίσης, δεν κοιμούνται στα κρεβάτια τους, έτσι ώστε να μπορούν τα πνεύματα να έχουν ένα μέρος να ξεκουραστούν. Τουλάχιστον, για μία μέρα τα νεκροταφεία δεν θα είναι τόσο τρομακτικά...</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692696"/>
            <a:ext cx="9144000" cy="5170646"/>
          </a:xfrm>
          <a:prstGeom prst="rect">
            <a:avLst/>
          </a:prstGeom>
          <a:noFill/>
        </p:spPr>
        <p:txBody>
          <a:bodyPr wrap="square" rtlCol="0">
            <a:spAutoFit/>
          </a:bodyPr>
          <a:lstStyle/>
          <a:p>
            <a:pPr fontAlgn="base"/>
            <a:r>
              <a:rPr lang="el-GR" sz="3000" dirty="0">
                <a:latin typeface="Segoe Script" pitchFamily="34" charset="0"/>
              </a:rPr>
              <a:t>Ο Καναδός ιεραπόστολος αντιλήφθηκε άμεσα ότι αυτή η παράδοση είναι το "όχημα" για να εξηγήσει στους </a:t>
            </a:r>
            <a:r>
              <a:rPr lang="el-GR" sz="3000" dirty="0" err="1">
                <a:latin typeface="Segoe Script" pitchFamily="34" charset="0"/>
              </a:rPr>
              <a:t>Sawi</a:t>
            </a:r>
            <a:r>
              <a:rPr lang="el-GR" sz="3000" dirty="0">
                <a:latin typeface="Segoe Script" pitchFamily="34" charset="0"/>
              </a:rPr>
              <a:t> τη Βίβλο: τους εξήγησε ότι όπως εκείνοι ανταλλάσσουν τα παιδιά τους για την ειρήνη, έτσι και ο θεός θυσίασε τον γιο του για να φέρει την επί γης ειρήνη, στις 25 Δεκεμβρίου, τα Χριστούγεννα.</a:t>
            </a:r>
          </a:p>
          <a:p>
            <a:pPr fontAlgn="base"/>
            <a:r>
              <a:rPr lang="el-GR" sz="3000" dirty="0">
                <a:latin typeface="Segoe Script" pitchFamily="34" charset="0"/>
              </a:rPr>
              <a:t>Από τότε, οι </a:t>
            </a:r>
            <a:r>
              <a:rPr lang="el-GR" sz="3000" dirty="0" err="1">
                <a:latin typeface="Segoe Script" pitchFamily="34" charset="0"/>
              </a:rPr>
              <a:t>Sawi</a:t>
            </a:r>
            <a:r>
              <a:rPr lang="el-GR" sz="3000" dirty="0">
                <a:latin typeface="Segoe Script" pitchFamily="34" charset="0"/>
              </a:rPr>
              <a:t> ξεπέρασαν την άρνησή τους να γίνουν Χριστιανοί και άρχισαν να διαδίδουν την ιστορία του παιδιού της ειρήνης σε όλες τις φυλές της περιοχής.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νεα γουινεα.jpg"/>
          <p:cNvPicPr>
            <a:picLocks noChangeAspect="1"/>
          </p:cNvPicPr>
          <p:nvPr/>
        </p:nvPicPr>
        <p:blipFill>
          <a:blip r:embed="rId2" cstate="print"/>
          <a:stretch>
            <a:fillRect/>
          </a:stretch>
        </p:blipFill>
        <p:spPr>
          <a:xfrm>
            <a:off x="0" y="764704"/>
            <a:ext cx="9144000" cy="47773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268760"/>
            <a:ext cx="9144000" cy="553998"/>
          </a:xfrm>
          <a:prstGeom prst="rect">
            <a:avLst/>
          </a:prstGeom>
          <a:noFill/>
        </p:spPr>
        <p:txBody>
          <a:bodyPr wrap="square" rtlCol="0">
            <a:spAutoFit/>
          </a:bodyPr>
          <a:lstStyle/>
          <a:p>
            <a:r>
              <a:rPr lang="el-GR" sz="3000" b="1" dirty="0" smtClean="0">
                <a:latin typeface="Segoe Script" pitchFamily="34" charset="0"/>
              </a:rPr>
              <a:t>11. </a:t>
            </a:r>
            <a:r>
              <a:rPr lang="el-GR" sz="3000" b="1" dirty="0">
                <a:latin typeface="Segoe Script" pitchFamily="34" charset="0"/>
              </a:rPr>
              <a:t>Μ</a:t>
            </a:r>
            <a:r>
              <a:rPr lang="el-GR" sz="3000" b="1" dirty="0" smtClean="0">
                <a:latin typeface="Segoe Script" pitchFamily="34" charset="0"/>
              </a:rPr>
              <a:t>πράντι για τον </a:t>
            </a:r>
            <a:r>
              <a:rPr lang="el-GR" sz="3000" b="1" dirty="0" err="1" smtClean="0">
                <a:latin typeface="Segoe Script" pitchFamily="34" charset="0"/>
              </a:rPr>
              <a:t>Άι</a:t>
            </a:r>
            <a:r>
              <a:rPr lang="el-GR" sz="3000" b="1" dirty="0" smtClean="0">
                <a:latin typeface="Segoe Script" pitchFamily="34" charset="0"/>
              </a:rPr>
              <a:t> Βασίλη (Αγγλία)</a:t>
            </a:r>
            <a:endParaRPr lang="el-GR" sz="3000" b="1" dirty="0">
              <a:latin typeface="Segoe Script" pitchFamily="34" charset="0"/>
            </a:endParaRPr>
          </a:p>
        </p:txBody>
      </p:sp>
      <p:sp>
        <p:nvSpPr>
          <p:cNvPr id="3" name="2 - TextBox"/>
          <p:cNvSpPr txBox="1"/>
          <p:nvPr/>
        </p:nvSpPr>
        <p:spPr>
          <a:xfrm>
            <a:off x="0" y="1700808"/>
            <a:ext cx="9144000" cy="2862322"/>
          </a:xfrm>
          <a:prstGeom prst="rect">
            <a:avLst/>
          </a:prstGeom>
          <a:noFill/>
        </p:spPr>
        <p:txBody>
          <a:bodyPr wrap="square" rtlCol="0">
            <a:spAutoFit/>
          </a:bodyPr>
          <a:lstStyle/>
          <a:p>
            <a:r>
              <a:rPr lang="el-GR" sz="3000" dirty="0" smtClean="0">
                <a:latin typeface="Segoe Script" pitchFamily="34" charset="0"/>
              </a:rPr>
              <a:t>Στην Αγγλία, η παράδοση θέλει τους Άγγλους να αφήνουν, μπράντι για τον </a:t>
            </a:r>
            <a:r>
              <a:rPr lang="el-GR" sz="3000" dirty="0" err="1" smtClean="0">
                <a:latin typeface="Segoe Script" pitchFamily="34" charset="0"/>
              </a:rPr>
              <a:t>Άι</a:t>
            </a:r>
            <a:r>
              <a:rPr lang="el-GR" sz="3000" dirty="0" smtClean="0">
                <a:latin typeface="Segoe Script" pitchFamily="34" charset="0"/>
              </a:rPr>
              <a:t> Βασίλη και καρότα για τον Ρούντολφ, ενώ τα παιδιά κρεμούν χριστουγεννιάτικες κάλτσες, για να τις γεμίσει με γλυκά ο πατέρας των Χριστουγέννων.</a:t>
            </a:r>
            <a:endParaRPr lang="el-GR" sz="3000" dirty="0">
              <a:latin typeface="Segoe Script"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γγλια.jpg"/>
          <p:cNvPicPr>
            <a:picLocks noChangeAspect="1"/>
          </p:cNvPicPr>
          <p:nvPr/>
        </p:nvPicPr>
        <p:blipFill>
          <a:blip r:embed="rId2" cstate="print"/>
          <a:stretch>
            <a:fillRect/>
          </a:stretch>
        </p:blipFill>
        <p:spPr>
          <a:xfrm>
            <a:off x="0" y="1484784"/>
            <a:ext cx="9144000" cy="34563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052736"/>
            <a:ext cx="9144000" cy="553998"/>
          </a:xfrm>
          <a:prstGeom prst="rect">
            <a:avLst/>
          </a:prstGeom>
          <a:noFill/>
        </p:spPr>
        <p:txBody>
          <a:bodyPr wrap="square" rtlCol="0">
            <a:spAutoFit/>
          </a:bodyPr>
          <a:lstStyle/>
          <a:p>
            <a:r>
              <a:rPr lang="el-GR" sz="3000" b="1" dirty="0" smtClean="0">
                <a:latin typeface="Segoe Script" pitchFamily="34" charset="0"/>
              </a:rPr>
              <a:t>12. Παπούτσια αντί για κάλτσες (Γερμανία)</a:t>
            </a:r>
            <a:endParaRPr lang="el-GR" sz="3000" b="1" dirty="0">
              <a:latin typeface="Segoe Script" pitchFamily="34" charset="0"/>
            </a:endParaRPr>
          </a:p>
        </p:txBody>
      </p:sp>
      <p:sp>
        <p:nvSpPr>
          <p:cNvPr id="3" name="2 - TextBox"/>
          <p:cNvSpPr txBox="1"/>
          <p:nvPr/>
        </p:nvSpPr>
        <p:spPr>
          <a:xfrm>
            <a:off x="-1" y="1700808"/>
            <a:ext cx="9144001" cy="4247317"/>
          </a:xfrm>
          <a:prstGeom prst="rect">
            <a:avLst/>
          </a:prstGeom>
          <a:noFill/>
        </p:spPr>
        <p:txBody>
          <a:bodyPr wrap="square" rtlCol="0">
            <a:spAutoFit/>
          </a:bodyPr>
          <a:lstStyle/>
          <a:p>
            <a:r>
              <a:rPr lang="el-GR" sz="3000" dirty="0" smtClean="0">
                <a:latin typeface="Segoe Script" pitchFamily="34" charset="0"/>
              </a:rPr>
              <a:t>Στη Γερμανία, αντί για τις κάλτσες τους, βγάζουν έξω τα παπούτσια τους, βέβαια με τις ίδιες προσδοκίες με τους Άγγλους. Περιμένουν δηλαδή ο </a:t>
            </a:r>
            <a:r>
              <a:rPr lang="el-GR" sz="3000" dirty="0" err="1" smtClean="0">
                <a:latin typeface="Segoe Script" pitchFamily="34" charset="0"/>
              </a:rPr>
              <a:t>Άι</a:t>
            </a:r>
            <a:r>
              <a:rPr lang="el-GR" sz="3000" dirty="0" smtClean="0">
                <a:latin typeface="Segoe Script" pitchFamily="34" charset="0"/>
              </a:rPr>
              <a:t> Βασίλης να τους τα γεμίσει με γλυκά. Από τις αρχές του Δεκέμβρη, τα παιδιά αφήνουν τα παπούτσια τους έξω και αν δεν ήταν καλά παιδιά τη χρονιά που πέρασε, αντί για γλυκά θα βρουν κλαδιά μέσα.</a:t>
            </a:r>
            <a:endParaRPr lang="el-GR" sz="3000" dirty="0">
              <a:latin typeface="Segoe Scrip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γερμανια.png"/>
          <p:cNvPicPr>
            <a:picLocks noChangeAspect="1"/>
          </p:cNvPicPr>
          <p:nvPr/>
        </p:nvPicPr>
        <p:blipFill>
          <a:blip r:embed="rId2" cstate="print"/>
          <a:stretch>
            <a:fillRect/>
          </a:stretch>
        </p:blipFill>
        <p:spPr>
          <a:xfrm>
            <a:off x="0" y="1196752"/>
            <a:ext cx="9144000" cy="38095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88640"/>
            <a:ext cx="9144000" cy="1015663"/>
          </a:xfrm>
          <a:prstGeom prst="rect">
            <a:avLst/>
          </a:prstGeom>
          <a:noFill/>
        </p:spPr>
        <p:txBody>
          <a:bodyPr wrap="square" rtlCol="0">
            <a:spAutoFit/>
          </a:bodyPr>
          <a:lstStyle/>
          <a:p>
            <a:r>
              <a:rPr lang="el-GR" sz="2900" b="1" dirty="0" smtClean="0">
                <a:latin typeface="Segoe Script" pitchFamily="34" charset="0"/>
              </a:rPr>
              <a:t>13. Φιγούρα στην στάση της αφόδευσης και Φροντίδα κούτσουρου (Καταλονία)</a:t>
            </a:r>
            <a:endParaRPr lang="el-GR" sz="2900" b="1" dirty="0">
              <a:latin typeface="Segoe Script" pitchFamily="34" charset="0"/>
            </a:endParaRPr>
          </a:p>
        </p:txBody>
      </p:sp>
      <p:sp>
        <p:nvSpPr>
          <p:cNvPr id="3" name="2 - TextBox"/>
          <p:cNvSpPr txBox="1"/>
          <p:nvPr/>
        </p:nvSpPr>
        <p:spPr>
          <a:xfrm>
            <a:off x="0" y="1196752"/>
            <a:ext cx="9144000" cy="5447645"/>
          </a:xfrm>
          <a:prstGeom prst="rect">
            <a:avLst/>
          </a:prstGeom>
          <a:noFill/>
        </p:spPr>
        <p:txBody>
          <a:bodyPr wrap="square" rtlCol="0">
            <a:spAutoFit/>
          </a:bodyPr>
          <a:lstStyle/>
          <a:p>
            <a:r>
              <a:rPr lang="el-GR" sz="2900" dirty="0" smtClean="0">
                <a:latin typeface="Segoe Script" pitchFamily="34" charset="0"/>
              </a:rPr>
              <a:t>Στην Καταλονία βέβαια, οι χριστουγεννιάτικες συνήθειες είναι πιο συμβολικές. Συγκεκριμένα για τον παραδοσιακό στολισμό την περίοδο των Χριστουγέννων, οι </a:t>
            </a:r>
            <a:r>
              <a:rPr lang="el-GR" sz="2900" dirty="0" err="1" smtClean="0">
                <a:latin typeface="Segoe Script" pitchFamily="34" charset="0"/>
              </a:rPr>
              <a:t>Καταλονοί</a:t>
            </a:r>
            <a:r>
              <a:rPr lang="el-GR" sz="2900" dirty="0" smtClean="0">
                <a:latin typeface="Segoe Script" pitchFamily="34" charset="0"/>
              </a:rPr>
              <a:t> τοποθετούν στα σπίτια τους μία φιγούρα στην στάση της αφόδευσης, τη λεγόμενη «</a:t>
            </a:r>
            <a:r>
              <a:rPr lang="el-GR" sz="2900" dirty="0" err="1" smtClean="0">
                <a:latin typeface="Segoe Script" pitchFamily="34" charset="0"/>
              </a:rPr>
              <a:t>El</a:t>
            </a:r>
            <a:r>
              <a:rPr lang="el-GR" sz="2900" dirty="0" smtClean="0">
                <a:latin typeface="Segoe Script" pitchFamily="34" charset="0"/>
              </a:rPr>
              <a:t> </a:t>
            </a:r>
            <a:r>
              <a:rPr lang="el-GR" sz="2900" dirty="0" err="1" smtClean="0">
                <a:latin typeface="Segoe Script" pitchFamily="34" charset="0"/>
              </a:rPr>
              <a:t>Caganer</a:t>
            </a:r>
            <a:r>
              <a:rPr lang="el-GR" sz="2900" dirty="0" smtClean="0">
                <a:latin typeface="Segoe Script" pitchFamily="34" charset="0"/>
              </a:rPr>
              <a:t>» και συμβολίζει την καλή τύχη και τη γονιμότητα της γης, ώστε η χρονιά που θα ακολουθήσει να φέρει καλή σοδειά. Η φιγούρα αυτή απεικονίζει πολλές φορές δημόσια πρόσωπα, όπως τον </a:t>
            </a:r>
            <a:r>
              <a:rPr lang="el-GR" sz="2900" dirty="0" err="1" smtClean="0">
                <a:latin typeface="Segoe Script" pitchFamily="34" charset="0"/>
              </a:rPr>
              <a:t>Ομπάμα</a:t>
            </a:r>
            <a:r>
              <a:rPr lang="el-GR" sz="2900" dirty="0" smtClean="0">
                <a:latin typeface="Segoe Script" pitchFamily="34" charset="0"/>
              </a:rPr>
              <a:t>, την </a:t>
            </a:r>
            <a:r>
              <a:rPr lang="el-GR" sz="2900" dirty="0" err="1" smtClean="0">
                <a:latin typeface="Segoe Script" pitchFamily="34" charset="0"/>
              </a:rPr>
              <a:t>Μέριλιν</a:t>
            </a:r>
            <a:r>
              <a:rPr lang="el-GR" sz="2900" dirty="0" smtClean="0">
                <a:latin typeface="Segoe Script" pitchFamily="34" charset="0"/>
              </a:rPr>
              <a:t> Μονρόε αλλά και την </a:t>
            </a:r>
            <a:r>
              <a:rPr lang="el-GR" sz="2900" dirty="0" err="1" smtClean="0">
                <a:latin typeface="Segoe Script" pitchFamily="34" charset="0"/>
              </a:rPr>
              <a:t>Lady</a:t>
            </a:r>
            <a:r>
              <a:rPr lang="el-GR" sz="2900" dirty="0" smtClean="0">
                <a:latin typeface="Segoe Script" pitchFamily="34" charset="0"/>
              </a:rPr>
              <a:t> </a:t>
            </a:r>
            <a:r>
              <a:rPr lang="el-GR" sz="2900" dirty="0" err="1" smtClean="0">
                <a:latin typeface="Segoe Script" pitchFamily="34" charset="0"/>
              </a:rPr>
              <a:t>Gaga</a:t>
            </a:r>
            <a:r>
              <a:rPr lang="el-GR" sz="2900" dirty="0" smtClean="0">
                <a:latin typeface="Segoe Script" pitchFamily="34" charset="0"/>
              </a:rPr>
              <a:t> και </a:t>
            </a:r>
            <a:r>
              <a:rPr lang="el-GR" sz="2900" dirty="0" err="1" smtClean="0">
                <a:latin typeface="Segoe Script" pitchFamily="34" charset="0"/>
              </a:rPr>
              <a:t>Amy</a:t>
            </a:r>
            <a:r>
              <a:rPr lang="el-GR" sz="2900" dirty="0" smtClean="0">
                <a:latin typeface="Segoe Script" pitchFamily="34" charset="0"/>
              </a:rPr>
              <a:t> </a:t>
            </a:r>
            <a:r>
              <a:rPr lang="el-GR" sz="2900" dirty="0" err="1" smtClean="0">
                <a:latin typeface="Segoe Script" pitchFamily="34" charset="0"/>
              </a:rPr>
              <a:t>Winehouse</a:t>
            </a:r>
            <a:r>
              <a:rPr lang="el-GR" sz="2900" dirty="0" smtClean="0">
                <a:latin typeface="Segoe Script" pitchFamily="34" charset="0"/>
              </a:rPr>
              <a:t>.</a:t>
            </a:r>
            <a:endParaRPr lang="el-GR" sz="2900" dirty="0">
              <a:latin typeface="Segoe Scrip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124744"/>
            <a:ext cx="9144000" cy="4247317"/>
          </a:xfrm>
          <a:prstGeom prst="rect">
            <a:avLst/>
          </a:prstGeom>
          <a:noFill/>
        </p:spPr>
        <p:txBody>
          <a:bodyPr wrap="square" rtlCol="0">
            <a:spAutoFit/>
          </a:bodyPr>
          <a:lstStyle/>
          <a:p>
            <a:r>
              <a:rPr lang="el-GR" sz="3000" dirty="0" smtClean="0">
                <a:latin typeface="Segoe Script" pitchFamily="34" charset="0"/>
              </a:rPr>
              <a:t>Τα παιδιά στην Καταλονία, ακολουθούν και εκείνα ένα έθιμο, που τα θέλει να φροντίζουν ένα κούτσουρο από τις 8 Δεκέμβρη μέχρι την αλλαγή του χρόνου. Τα παιδιά, πρέπει να το έχουν σκεπασμένο με μία κουβέρτα και να το ταΐζουν κάθε απόγευμα με «</a:t>
            </a:r>
            <a:r>
              <a:rPr lang="el-GR" sz="3000" dirty="0" err="1" smtClean="0">
                <a:latin typeface="Segoe Script" pitchFamily="34" charset="0"/>
              </a:rPr>
              <a:t>Turron</a:t>
            </a:r>
            <a:r>
              <a:rPr lang="el-GR" sz="3000" dirty="0" smtClean="0">
                <a:latin typeface="Segoe Script" pitchFamily="34" charset="0"/>
              </a:rPr>
              <a:t>», δηλαδή το μαντολάτο, ώστε να το κρατούν ζεστό και καλοταϊσμένο για να μπορέσει να «αφοδεύσει» πολλά γλυκά την Πρωτοχρονιά.</a:t>
            </a:r>
            <a:endParaRPr lang="el-GR" sz="3000" dirty="0">
              <a:latin typeface="Segoe Script"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καταλονια.jpg"/>
          <p:cNvPicPr>
            <a:picLocks noChangeAspect="1"/>
          </p:cNvPicPr>
          <p:nvPr/>
        </p:nvPicPr>
        <p:blipFill>
          <a:blip r:embed="rId2" cstate="print"/>
          <a:stretch>
            <a:fillRect/>
          </a:stretch>
        </p:blipFill>
        <p:spPr>
          <a:xfrm>
            <a:off x="0" y="0"/>
            <a:ext cx="9144000" cy="3717032"/>
          </a:xfrm>
          <a:prstGeom prst="rect">
            <a:avLst/>
          </a:prstGeom>
        </p:spPr>
      </p:pic>
      <p:pic>
        <p:nvPicPr>
          <p:cNvPr id="3" name="2 - Εικόνα" descr="καταλονια2.jpg"/>
          <p:cNvPicPr>
            <a:picLocks noChangeAspect="1"/>
          </p:cNvPicPr>
          <p:nvPr/>
        </p:nvPicPr>
        <p:blipFill>
          <a:blip r:embed="rId3" cstate="print"/>
          <a:stretch>
            <a:fillRect/>
          </a:stretch>
        </p:blipFill>
        <p:spPr>
          <a:xfrm>
            <a:off x="0" y="3284984"/>
            <a:ext cx="9144000" cy="357301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196752"/>
            <a:ext cx="9144000" cy="553998"/>
          </a:xfrm>
          <a:prstGeom prst="rect">
            <a:avLst/>
          </a:prstGeom>
          <a:noFill/>
        </p:spPr>
        <p:txBody>
          <a:bodyPr wrap="square" rtlCol="0">
            <a:spAutoFit/>
          </a:bodyPr>
          <a:lstStyle/>
          <a:p>
            <a:r>
              <a:rPr lang="el-GR" sz="3000" b="1" dirty="0" smtClean="0">
                <a:latin typeface="Segoe Script" pitchFamily="34" charset="0"/>
              </a:rPr>
              <a:t>14. Σκουπόξυλα (Νορβηγία)</a:t>
            </a:r>
            <a:endParaRPr lang="el-GR" sz="3000" b="1" dirty="0">
              <a:latin typeface="Segoe Script" pitchFamily="34" charset="0"/>
            </a:endParaRPr>
          </a:p>
        </p:txBody>
      </p:sp>
      <p:sp>
        <p:nvSpPr>
          <p:cNvPr id="3" name="2 - TextBox"/>
          <p:cNvSpPr txBox="1"/>
          <p:nvPr/>
        </p:nvSpPr>
        <p:spPr>
          <a:xfrm>
            <a:off x="0" y="1772816"/>
            <a:ext cx="9144000" cy="3323987"/>
          </a:xfrm>
          <a:prstGeom prst="rect">
            <a:avLst/>
          </a:prstGeom>
          <a:noFill/>
        </p:spPr>
        <p:txBody>
          <a:bodyPr wrap="square" rtlCol="0">
            <a:spAutoFit/>
          </a:bodyPr>
          <a:lstStyle/>
          <a:p>
            <a:r>
              <a:rPr lang="el-GR" sz="3000" dirty="0" smtClean="0">
                <a:latin typeface="Segoe Script" pitchFamily="34" charset="0"/>
              </a:rPr>
              <a:t>Η παράδοση στη Νορβηγία υπαγορεύει ότι οι μάγισσες και τα κακά πνεύματα εμφανίζονται την Πρωτοχρονιά και κλέβουν τα σκουπόξυλα των Νορβηγών και πετάνε μακριά. Για αυτό και οι άνθρωποι, κρύβουν τα σκουπόξυλα και οτιδήποτε σχετικό, ένα βράδυ πριν, ώστε να «προλάβουν» το κακό.</a:t>
            </a:r>
            <a:endParaRPr lang="el-GR" sz="3000" dirty="0">
              <a:latin typeface="Segoe Scrip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φινλανδια.jpg"/>
          <p:cNvPicPr>
            <a:picLocks noChangeAspect="1"/>
          </p:cNvPicPr>
          <p:nvPr/>
        </p:nvPicPr>
        <p:blipFill>
          <a:blip r:embed="rId2" cstate="print"/>
          <a:stretch>
            <a:fillRect/>
          </a:stretch>
        </p:blipFill>
        <p:spPr>
          <a:xfrm>
            <a:off x="0" y="908720"/>
            <a:ext cx="9144000" cy="475474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νορβηγια.jpg"/>
          <p:cNvPicPr>
            <a:picLocks noChangeAspect="1"/>
          </p:cNvPicPr>
          <p:nvPr/>
        </p:nvPicPr>
        <p:blipFill>
          <a:blip r:embed="rId2" cstate="print"/>
          <a:stretch>
            <a:fillRect/>
          </a:stretch>
        </p:blipFill>
        <p:spPr>
          <a:xfrm>
            <a:off x="0" y="1052736"/>
            <a:ext cx="9144000" cy="4267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836712"/>
            <a:ext cx="9144000" cy="553998"/>
          </a:xfrm>
          <a:prstGeom prst="rect">
            <a:avLst/>
          </a:prstGeom>
          <a:noFill/>
        </p:spPr>
        <p:txBody>
          <a:bodyPr wrap="square" rtlCol="0">
            <a:spAutoFit/>
          </a:bodyPr>
          <a:lstStyle/>
          <a:p>
            <a:r>
              <a:rPr lang="el-GR" sz="3000" b="1" dirty="0" smtClean="0">
                <a:latin typeface="Segoe Script" pitchFamily="34" charset="0"/>
              </a:rPr>
              <a:t>15. Καναδέζικο ταχυδρομείο (Καναδάς)</a:t>
            </a:r>
            <a:endParaRPr lang="el-GR" sz="3000" b="1" dirty="0">
              <a:latin typeface="Segoe Script" pitchFamily="34" charset="0"/>
            </a:endParaRPr>
          </a:p>
        </p:txBody>
      </p:sp>
      <p:sp>
        <p:nvSpPr>
          <p:cNvPr id="3" name="2 - TextBox"/>
          <p:cNvSpPr txBox="1"/>
          <p:nvPr/>
        </p:nvSpPr>
        <p:spPr>
          <a:xfrm>
            <a:off x="0" y="1412776"/>
            <a:ext cx="9144000" cy="4247317"/>
          </a:xfrm>
          <a:prstGeom prst="rect">
            <a:avLst/>
          </a:prstGeom>
          <a:noFill/>
        </p:spPr>
        <p:txBody>
          <a:bodyPr wrap="square" rtlCol="0">
            <a:spAutoFit/>
          </a:bodyPr>
          <a:lstStyle/>
          <a:p>
            <a:r>
              <a:rPr lang="el-GR" sz="3000" dirty="0" smtClean="0">
                <a:latin typeface="Segoe Script" pitchFamily="34" charset="0"/>
              </a:rPr>
              <a:t>Στον Καναδά, τα Χριστούγεννα ανήκουν δικαιωματικά στα παιδιά. Το καναδέζικο ταχυδρομείο </a:t>
            </a:r>
            <a:r>
              <a:rPr lang="el-GR" sz="3000" dirty="0" err="1" smtClean="0">
                <a:latin typeface="Segoe Script" pitchFamily="34" charset="0"/>
              </a:rPr>
              <a:t>λοιπόν,έχει</a:t>
            </a:r>
            <a:r>
              <a:rPr lang="el-GR" sz="3000" dirty="0" smtClean="0">
                <a:latin typeface="Segoe Script" pitchFamily="34" charset="0"/>
              </a:rPr>
              <a:t> δημιουργήσει ειδικό ταχυδρομικό κώδικα (H0H 0H0), για να μπορούν τα παιδιά να στέλνουν τα γράμματά τους στον </a:t>
            </a:r>
            <a:r>
              <a:rPr lang="el-GR" sz="3000" dirty="0" err="1" smtClean="0">
                <a:latin typeface="Segoe Script" pitchFamily="34" charset="0"/>
              </a:rPr>
              <a:t>Άι</a:t>
            </a:r>
            <a:r>
              <a:rPr lang="el-GR" sz="3000" dirty="0" smtClean="0">
                <a:latin typeface="Segoe Script" pitchFamily="34" charset="0"/>
              </a:rPr>
              <a:t> Βασίλη αλλά και οι εργαζόμενοι, απαντούν στα γράμματά τους. Μέσα σε 27 χρόνια μάλιστα, έχουν απαντηθεί 15 εκατομμύρια γράμματα.</a:t>
            </a:r>
            <a:endParaRPr lang="el-GR" sz="3000" dirty="0">
              <a:latin typeface="Segoe Script"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καναδας.jpg"/>
          <p:cNvPicPr>
            <a:picLocks noChangeAspect="1"/>
          </p:cNvPicPr>
          <p:nvPr/>
        </p:nvPicPr>
        <p:blipFill>
          <a:blip r:embed="rId2" cstate="print"/>
          <a:stretch>
            <a:fillRect/>
          </a:stretch>
        </p:blipFill>
        <p:spPr>
          <a:xfrm>
            <a:off x="0" y="836712"/>
            <a:ext cx="9144000" cy="473656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hoto-1545048702-79362596cdc9.jpg"/>
          <p:cNvPicPr>
            <a:picLocks noChangeAspect="1"/>
          </p:cNvPicPr>
          <p:nvPr/>
        </p:nvPicPr>
        <p:blipFill>
          <a:blip r:embed="rId2" cstate="print"/>
          <a:stretch>
            <a:fillRect/>
          </a:stretch>
        </p:blipFill>
        <p:spPr>
          <a:xfrm>
            <a:off x="0" y="0"/>
            <a:ext cx="9144000" cy="6858000"/>
          </a:xfrm>
          <a:prstGeom prst="rect">
            <a:avLst/>
          </a:prstGeom>
        </p:spPr>
      </p:pic>
      <p:sp>
        <p:nvSpPr>
          <p:cNvPr id="3" name="2 - TextBox"/>
          <p:cNvSpPr txBox="1"/>
          <p:nvPr/>
        </p:nvSpPr>
        <p:spPr>
          <a:xfrm>
            <a:off x="2987824" y="2708920"/>
            <a:ext cx="3168352" cy="707886"/>
          </a:xfrm>
          <a:prstGeom prst="rect">
            <a:avLst/>
          </a:prstGeom>
          <a:noFill/>
        </p:spPr>
        <p:txBody>
          <a:bodyPr wrap="square" rtlCol="0">
            <a:spAutoFit/>
          </a:bodyPr>
          <a:lstStyle/>
          <a:p>
            <a:r>
              <a:rPr lang="el-GR" sz="4000" b="1" dirty="0" smtClean="0">
                <a:latin typeface="Monotype Corsiva" pitchFamily="66" charset="0"/>
              </a:rPr>
              <a:t>Καλή χρονιά!</a:t>
            </a:r>
            <a:endParaRPr lang="el-GR" sz="4000" b="1" dirty="0">
              <a:latin typeface="Monotype Corsiva"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980728"/>
            <a:ext cx="9144000" cy="4247317"/>
          </a:xfrm>
          <a:prstGeom prst="rect">
            <a:avLst/>
          </a:prstGeom>
          <a:noFill/>
        </p:spPr>
        <p:txBody>
          <a:bodyPr wrap="square" rtlCol="0">
            <a:spAutoFit/>
          </a:bodyPr>
          <a:lstStyle/>
          <a:p>
            <a:pPr fontAlgn="base"/>
            <a:r>
              <a:rPr lang="el-GR" sz="3000" b="1" dirty="0">
                <a:latin typeface="Segoe Script" pitchFamily="34" charset="0"/>
              </a:rPr>
              <a:t>2. Ο </a:t>
            </a:r>
            <a:r>
              <a:rPr lang="el-GR" sz="3000" b="1" dirty="0" err="1">
                <a:latin typeface="Segoe Script" pitchFamily="34" charset="0"/>
              </a:rPr>
              <a:t>Άι</a:t>
            </a:r>
            <a:r>
              <a:rPr lang="el-GR" sz="3000" b="1" dirty="0">
                <a:latin typeface="Segoe Script" pitchFamily="34" charset="0"/>
              </a:rPr>
              <a:t> Βασίλης φέρνει συζύγους (Τσεχία)</a:t>
            </a:r>
          </a:p>
          <a:p>
            <a:pPr fontAlgn="base"/>
            <a:r>
              <a:rPr lang="el-GR" sz="3000" dirty="0">
                <a:latin typeface="Segoe Script" pitchFamily="34" charset="0"/>
              </a:rPr>
              <a:t>Τι και αν στην Φιλανδία επισκέπτονται κατά μία έννοια προηγούμενες ζωές; Στην Τσεχία μαθαίνουν αν ο καινούριος χρόνος θα τους φέρει μία νέα. Σύμφωνα με την παράδοση, όλες οι ανύπαντρες κοπέλες που κατάγονται από τη χώρα, την παραμονή των Χριστουγέννων μπορούν να μάθουν εάν το νέο έτος θα παντρευτούν.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017306"/>
          </a:xfrm>
          <a:prstGeom prst="rect">
            <a:avLst/>
          </a:prstGeom>
          <a:noFill/>
        </p:spPr>
        <p:txBody>
          <a:bodyPr wrap="square" rtlCol="0">
            <a:spAutoFit/>
          </a:bodyPr>
          <a:lstStyle/>
          <a:p>
            <a:pPr fontAlgn="base"/>
            <a:r>
              <a:rPr lang="el-GR" sz="3000" dirty="0">
                <a:latin typeface="Segoe Script" pitchFamily="34" charset="0"/>
              </a:rPr>
              <a:t>Το πρωί της παραμονής, κάθε ελεύθερη γυναίκα στέκεται μπροστά στη πόρτα του σπιτιού της, με πλάτη γυρισμένη. Χωρίς να βλέπει, πετά ένα παπούτσι πάνω από τον ώμο της προς την πόρτα. Εάν το παπούτσι προσγειωθεί με τα δάκτυλα να κοιτούν την πόρτα, αυτό σημαίνει ότι πρόκειται σύντομα να παντρευτεί. Εάν, όμως, την πόρτα κοιτά το τακούνι, τότε την περιμένει ένας ακόμη χρόνος μοναξιάς.</a:t>
            </a:r>
          </a:p>
          <a:p>
            <a:pPr fontAlgn="base"/>
            <a:r>
              <a:rPr lang="el-GR" sz="3000" dirty="0">
                <a:latin typeface="Segoe Script" pitchFamily="34" charset="0"/>
              </a:rPr>
              <a:t>Το έθιμο δεν φέρνει χαρά σε όλους, αλλά μόνο στις οικογένειες που η κοπέλα φάνηκε τυχερή. Εκτός, βέβαια, αν οι γονείς της “άτυχης” δεν εγκρίνουν τον γαμπρό. Τότε, μάλλον κάνουν πάρτι.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τσεχια.jpg"/>
          <p:cNvPicPr>
            <a:picLocks noChangeAspect="1"/>
          </p:cNvPicPr>
          <p:nvPr/>
        </p:nvPicPr>
        <p:blipFill>
          <a:blip r:embed="rId2" cstate="print"/>
          <a:stretch>
            <a:fillRect/>
          </a:stretch>
        </p:blipFill>
        <p:spPr>
          <a:xfrm>
            <a:off x="0" y="908720"/>
            <a:ext cx="9144000" cy="4799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484784"/>
            <a:ext cx="9144000" cy="3323987"/>
          </a:xfrm>
          <a:prstGeom prst="rect">
            <a:avLst/>
          </a:prstGeom>
          <a:noFill/>
        </p:spPr>
        <p:txBody>
          <a:bodyPr wrap="square" rtlCol="0">
            <a:spAutoFit/>
          </a:bodyPr>
          <a:lstStyle/>
          <a:p>
            <a:pPr fontAlgn="base"/>
            <a:r>
              <a:rPr lang="el-GR" sz="3000" b="1" dirty="0">
                <a:latin typeface="Segoe Script" pitchFamily="34" charset="0"/>
              </a:rPr>
              <a:t>3. Χριστούγεννα = KFC (Ιαπωνία)</a:t>
            </a:r>
          </a:p>
          <a:p>
            <a:pPr fontAlgn="base"/>
            <a:r>
              <a:rPr lang="el-GR" sz="3000" dirty="0">
                <a:latin typeface="Segoe Script" pitchFamily="34" charset="0"/>
              </a:rPr>
              <a:t>Άλλοι μαθαίνουν για το μέλλον τους και άλλοι νοιάζονται μόνο για το φαγητό τους. Δεν σας ακούγεται περίεργο ε; Αν σας πω, όμως, ότι το φαγητό δεν είναι η πατροπαράδοτη γαλοπούλα, αλλά το κοτόπουλο του “Συνταγματάρχη”; Ούτε τώρα;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155805"/>
          </a:xfrm>
          <a:prstGeom prst="rect">
            <a:avLst/>
          </a:prstGeom>
          <a:noFill/>
        </p:spPr>
        <p:txBody>
          <a:bodyPr wrap="square" rtlCol="0">
            <a:spAutoFit/>
          </a:bodyPr>
          <a:lstStyle/>
          <a:p>
            <a:pPr fontAlgn="base"/>
            <a:r>
              <a:rPr lang="el-GR" sz="2600" dirty="0">
                <a:latin typeface="Segoe Script" pitchFamily="34" charset="0"/>
              </a:rPr>
              <a:t>Ο εορτασμός των Χριστουγέννων στην Ασία γενικά περιλαμβάνει αρκετές εισαγόμενες δυτικές παραδόσεις. Στην Ιαπωνία, όπως και αλλού, οι παραδόσεις αυτές έχουν διαμορφωθεί ανάλογα με τα εμπορικά συμφέροντα. Όμως, ενώ σε άλλες χώρες τα ζαχαροπλαστεία είναι εκείνα που έχουν την τιμητική τους, στη χώρα του ανατέλλοντος ηλίου τα καταστήματα των </a:t>
            </a:r>
            <a:r>
              <a:rPr lang="el-GR" sz="2600" dirty="0" err="1">
                <a:latin typeface="Segoe Script" pitchFamily="34" charset="0"/>
              </a:rPr>
              <a:t>Kentucky</a:t>
            </a:r>
            <a:r>
              <a:rPr lang="el-GR" sz="2600" dirty="0">
                <a:latin typeface="Segoe Script" pitchFamily="34" charset="0"/>
              </a:rPr>
              <a:t> </a:t>
            </a:r>
            <a:r>
              <a:rPr lang="el-GR" sz="2600" dirty="0" err="1">
                <a:latin typeface="Segoe Script" pitchFamily="34" charset="0"/>
              </a:rPr>
              <a:t>Fried</a:t>
            </a:r>
            <a:r>
              <a:rPr lang="el-GR" sz="2600" dirty="0">
                <a:latin typeface="Segoe Script" pitchFamily="34" charset="0"/>
              </a:rPr>
              <a:t> </a:t>
            </a:r>
            <a:r>
              <a:rPr lang="el-GR" sz="2600" dirty="0" err="1">
                <a:latin typeface="Segoe Script" pitchFamily="34" charset="0"/>
              </a:rPr>
              <a:t>Chicken</a:t>
            </a:r>
            <a:r>
              <a:rPr lang="el-GR" sz="2600" dirty="0">
                <a:latin typeface="Segoe Script" pitchFamily="34" charset="0"/>
              </a:rPr>
              <a:t> είναι εκείνα που γεμίζουν! </a:t>
            </a:r>
          </a:p>
          <a:p>
            <a:pPr fontAlgn="base"/>
            <a:r>
              <a:rPr lang="el-GR" sz="2600" dirty="0">
                <a:latin typeface="Segoe Script" pitchFamily="34" charset="0"/>
              </a:rPr>
              <a:t>Η εκστρατεία αυτή ξεκίνησε πριν από τέσσερις δεκαετίες από τη διάσημη αλυσίδα ως στρατηγική μάρκετινγκ και απ' </a:t>
            </a:r>
            <a:r>
              <a:rPr lang="el-GR" sz="2600" dirty="0" err="1">
                <a:latin typeface="Segoe Script" pitchFamily="34" charset="0"/>
              </a:rPr>
              <a:t>ό,τι</a:t>
            </a:r>
            <a:r>
              <a:rPr lang="el-GR" sz="2600" dirty="0">
                <a:latin typeface="Segoe Script" pitchFamily="34" charset="0"/>
              </a:rPr>
              <a:t> φαίνεται κέρδισε τους Ιάπωνες που έχουν συνδέσει τα Χριστούγεννα με τα KFC. Συνολικά, κατά τη διάρκεια των εορτών πωλούνται περισσότερα από 24.000 βαρέλια κοτόπουλου, δηλαδή πέντε με δέκα φορές μεγαλύτερη ποσότητα από ότι κάθε μήνα.</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2255</Words>
  <Application>Microsoft Office PowerPoint</Application>
  <PresentationFormat>Προβολή στην οθόνη (4:3)</PresentationFormat>
  <Paragraphs>61</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milly</cp:lastModifiedBy>
  <cp:revision>6</cp:revision>
  <dcterms:created xsi:type="dcterms:W3CDTF">2020-02-04T12:42:40Z</dcterms:created>
  <dcterms:modified xsi:type="dcterms:W3CDTF">2020-12-21T19:33:41Z</dcterms:modified>
</cp:coreProperties>
</file>