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256" r:id="rId3"/>
    <p:sldId id="259" r:id="rId4"/>
    <p:sldId id="262" r:id="rId5"/>
    <p:sldId id="263" r:id="rId6"/>
    <p:sldId id="270" r:id="rId7"/>
    <p:sldId id="257" r:id="rId8"/>
    <p:sldId id="265" r:id="rId9"/>
    <p:sldId id="260" r:id="rId10"/>
    <p:sldId id="264" r:id="rId11"/>
    <p:sldId id="261" r:id="rId12"/>
    <p:sldId id="267" r:id="rId13"/>
    <p:sldId id="266" r:id="rId14"/>
    <p:sldId id="271" r:id="rId15"/>
    <p:sldId id="272" r:id="rId16"/>
    <p:sldId id="273" r:id="rId17"/>
    <p:sldId id="274" r:id="rId18"/>
    <p:sldId id="275" r:id="rId19"/>
    <p:sldId id="276" r:id="rId20"/>
    <p:sldId id="277" r:id="rId21"/>
    <p:sldId id="279" r:id="rId22"/>
    <p:sldId id="280" r:id="rId23"/>
    <p:sldId id="278" r:id="rId24"/>
    <p:sldId id="281"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4049EF-A35D-4A4E-AC8E-B2AA514FEAD5}" type="datetimeFigureOut">
              <a:rPr lang="el-GR"/>
              <a:pPr>
                <a:defRPr/>
              </a:pPr>
              <a:t>9/12/20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058EDE-D0DD-422C-8DE5-25B97A24312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636B27-9E80-45FA-9AC7-2D71FDE8D48B}" type="slidenum">
              <a:rPr lang="el-GR" smtClean="0"/>
              <a:pPr fontAlgn="base">
                <a:spcBef>
                  <a:spcPct val="0"/>
                </a:spcBef>
                <a:spcAft>
                  <a:spcPct val="0"/>
                </a:spcAft>
                <a:defRPr/>
              </a:pPr>
              <a:t>7</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3B450A06-A7EB-4DF1-BEE8-10D8E23DE1DE}" type="datetimeFigureOut">
              <a:rPr lang="el-GR"/>
              <a:pPr>
                <a:defRPr/>
              </a:pPr>
              <a:t>9/12/20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700F483-B53B-4A08-A978-2BF78AEE214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D1B02A1-0DC9-4EE9-ABF3-2D68705BDD69}" type="datetimeFigureOut">
              <a:rPr lang="el-GR"/>
              <a:pPr>
                <a:defRPr/>
              </a:pPr>
              <a:t>9/12/20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9F5A42B-1F90-486E-A6B8-B17177BA379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3A9E17E-6ACF-4456-970C-29F1B1D2E992}" type="datetimeFigureOut">
              <a:rPr lang="el-GR"/>
              <a:pPr>
                <a:defRPr/>
              </a:pPr>
              <a:t>9/12/20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A2320E9-1A4E-46AD-AF9E-D832EEA4149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C811224-668F-4D77-B65E-0444F48F117B}" type="datetimeFigureOut">
              <a:rPr lang="el-GR"/>
              <a:pPr>
                <a:defRPr/>
              </a:pPr>
              <a:t>9/12/20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DE8EC9E-1887-4FC5-9DDB-6156FBA50B6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36BCDDA-FB16-4E64-B85B-C3D5AF115AFD}" type="datetimeFigureOut">
              <a:rPr lang="el-GR"/>
              <a:pPr>
                <a:defRPr/>
              </a:pPr>
              <a:t>9/12/20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D0A19D3-17E3-4099-98B0-E6033A83837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38C293BD-162F-4ECD-9721-2CAE78FA3F3B}" type="datetimeFigureOut">
              <a:rPr lang="el-GR"/>
              <a:pPr>
                <a:defRPr/>
              </a:pPr>
              <a:t>9/12/20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5FF5397-8792-4B66-BE4D-E7D30FAC419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0E4B47AE-DBDC-4C18-A499-3203CA9F4E51}" type="datetimeFigureOut">
              <a:rPr lang="el-GR"/>
              <a:pPr>
                <a:defRPr/>
              </a:pPr>
              <a:t>9/12/20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81D456A6-85E6-458D-8FE3-2EE807428F2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7CF39E04-5D32-4871-9227-04F781DCE897}" type="datetimeFigureOut">
              <a:rPr lang="el-GR"/>
              <a:pPr>
                <a:defRPr/>
              </a:pPr>
              <a:t>9/12/20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BFB6D2F-51A4-468D-9522-27FED28E16D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84BAEB8F-9053-47D9-B9DE-813612E35AD3}" type="datetimeFigureOut">
              <a:rPr lang="el-GR"/>
              <a:pPr>
                <a:defRPr/>
              </a:pPr>
              <a:t>9/12/20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BF7CBCA6-BDE8-45E1-8912-BA89D316237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B54DD74-F289-47CB-9D42-E9814ADD0822}" type="datetimeFigureOut">
              <a:rPr lang="el-GR"/>
              <a:pPr>
                <a:defRPr/>
              </a:pPr>
              <a:t>9/12/20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085938D-BB63-454D-BD1E-8BC342BFD4C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BB9590D-310A-4314-9C0E-BE53B4EDD348}" type="datetimeFigureOut">
              <a:rPr lang="el-GR"/>
              <a:pPr>
                <a:defRPr/>
              </a:pPr>
              <a:t>9/12/20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196A818-4981-4D1A-994D-AFDE1E7423A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BC3641-07B4-46E4-B8C1-8BCAF9FC14F0}" type="datetimeFigureOut">
              <a:rPr lang="el-GR"/>
              <a:pPr>
                <a:defRPr/>
              </a:pPr>
              <a:t>9/12/20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F4A055-D8FD-4D94-8166-270A21A35BC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mas star and birth of Jesus | Stock Images Page | Everypixe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Ορθογώνιο"/>
          <p:cNvSpPr/>
          <p:nvPr/>
        </p:nvSpPr>
        <p:spPr>
          <a:xfrm>
            <a:off x="323528" y="404664"/>
            <a:ext cx="8081405" cy="175432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5400" b="1" spc="150" dirty="0">
                <a:ln w="11430"/>
                <a:solidFill>
                  <a:srgbClr val="F8F8F8"/>
                </a:solidFill>
                <a:effectLst>
                  <a:outerShdw blurRad="25400" algn="tl" rotWithShape="0">
                    <a:srgbClr val="000000">
                      <a:alpha val="43000"/>
                    </a:srgbClr>
                  </a:outerShdw>
                </a:effectLst>
                <a:latin typeface="+mn-lt"/>
                <a:cs typeface="+mn-cs"/>
              </a:rPr>
              <a:t>H </a:t>
            </a:r>
            <a:r>
              <a:rPr lang="el-GR" sz="5400" b="1" spc="150" dirty="0">
                <a:ln w="11430"/>
                <a:solidFill>
                  <a:srgbClr val="F8F8F8"/>
                </a:solidFill>
                <a:effectLst>
                  <a:outerShdw blurRad="25400" algn="tl" rotWithShape="0">
                    <a:srgbClr val="000000">
                      <a:alpha val="43000"/>
                    </a:srgbClr>
                  </a:outerShdw>
                </a:effectLst>
                <a:latin typeface="+mn-lt"/>
                <a:cs typeface="+mn-cs"/>
              </a:rPr>
              <a:t>Ιστορία της Γέννησης του Χριστού</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emium Vector | Wise men traveling in the desert christmas scen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North Star Clip Art At Clker Com Vector Clip Art Online Royalty | North  star tattoos, Star tattoos, Star clipart"/>
          <p:cNvPicPr>
            <a:picLocks noChangeAspect="1" noChangeArrowheads="1"/>
          </p:cNvPicPr>
          <p:nvPr/>
        </p:nvPicPr>
        <p:blipFill>
          <a:blip r:embed="rId3" cstate="print"/>
          <a:srcRect/>
          <a:stretch>
            <a:fillRect/>
          </a:stretch>
        </p:blipFill>
        <p:spPr bwMode="auto">
          <a:xfrm>
            <a:off x="6967538" y="0"/>
            <a:ext cx="2176462" cy="2447925"/>
          </a:xfrm>
          <a:prstGeom prst="rect">
            <a:avLst/>
          </a:prstGeom>
          <a:noFill/>
          <a:ln w="9525">
            <a:noFill/>
            <a:miter lim="800000"/>
            <a:headEnd/>
            <a:tailEnd/>
          </a:ln>
        </p:spPr>
      </p:pic>
      <p:sp>
        <p:nvSpPr>
          <p:cNvPr id="11268" name="4 - Ορθογώνιο"/>
          <p:cNvSpPr>
            <a:spLocks noChangeArrowheads="1"/>
          </p:cNvSpPr>
          <p:nvPr/>
        </p:nvSpPr>
        <p:spPr bwMode="auto">
          <a:xfrm>
            <a:off x="755650" y="260350"/>
            <a:ext cx="4572000" cy="1200150"/>
          </a:xfrm>
          <a:prstGeom prst="rect">
            <a:avLst/>
          </a:prstGeom>
          <a:noFill/>
          <a:ln w="9525">
            <a:noFill/>
            <a:miter lim="800000"/>
            <a:headEnd/>
            <a:tailEnd/>
          </a:ln>
        </p:spPr>
        <p:txBody>
          <a:bodyPr>
            <a:spAutoFit/>
          </a:bodyPr>
          <a:lstStyle/>
          <a:p>
            <a:r>
              <a:rPr lang="el-GR">
                <a:solidFill>
                  <a:schemeClr val="bg1"/>
                </a:solidFill>
                <a:latin typeface="Calibri" pitchFamily="34" charset="0"/>
              </a:rPr>
              <a:t>Οι σοφοί ακολούθησαν το άστρο για πολλά χιλιόμετρα μέχρι που αυτό σταμάτησε ακριβώς πάνω απ’ το στάβλο που βρισκόταν ο Ιησούς.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Magi bring gifts to Jesus | Catholic Courier"/>
          <p:cNvPicPr>
            <a:picLocks noChangeAspect="1" noChangeArrowheads="1"/>
          </p:cNvPicPr>
          <p:nvPr/>
        </p:nvPicPr>
        <p:blipFill>
          <a:blip r:embed="rId2" cstate="print"/>
          <a:srcRect/>
          <a:stretch>
            <a:fillRect/>
          </a:stretch>
        </p:blipFill>
        <p:spPr bwMode="auto">
          <a:xfrm>
            <a:off x="0" y="0"/>
            <a:ext cx="9144000" cy="7064375"/>
          </a:xfrm>
          <a:prstGeom prst="rect">
            <a:avLst/>
          </a:prstGeom>
          <a:noFill/>
          <a:ln w="9525">
            <a:noFill/>
            <a:miter lim="800000"/>
            <a:headEnd/>
            <a:tailEnd/>
          </a:ln>
        </p:spPr>
      </p:pic>
      <p:sp>
        <p:nvSpPr>
          <p:cNvPr id="12291" name="2 - Ορθογώνιο"/>
          <p:cNvSpPr>
            <a:spLocks noChangeArrowheads="1"/>
          </p:cNvSpPr>
          <p:nvPr/>
        </p:nvSpPr>
        <p:spPr bwMode="auto">
          <a:xfrm>
            <a:off x="2700338" y="0"/>
            <a:ext cx="4572000" cy="2024063"/>
          </a:xfrm>
          <a:prstGeom prst="rect">
            <a:avLst/>
          </a:prstGeom>
          <a:noFill/>
          <a:ln w="9525">
            <a:noFill/>
            <a:miter lim="800000"/>
            <a:headEnd/>
            <a:tailEnd/>
          </a:ln>
        </p:spPr>
        <p:txBody>
          <a:bodyPr>
            <a:spAutoFit/>
          </a:bodyPr>
          <a:lstStyle/>
          <a:p>
            <a:r>
              <a:rPr lang="el-GR">
                <a:solidFill>
                  <a:schemeClr val="bg1"/>
                </a:solidFill>
                <a:latin typeface="Calibri" pitchFamily="34" charset="0"/>
              </a:rPr>
              <a:t>«Ψάχνουμε για το νεογέννητο βασιλιά», είπαν. «Ένα λαμπρό αστέρι μας οδήγησε από πολύ μακριά ως εδώ». Τότε, ο Ιωσήφ τους έδειξε τη φάτνη. Αυτοί κατάλαβαν και γονάτισαν μπροστά στον Ιησού. Του πρόσφεραν πολύτιμα δώρα: χρυσό, λιβάνι και σμύρνα.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Three wisemans and the star of Bethlehem – The First Congregational Church  of Lebanon, C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5 - Ορθογώνιο"/>
          <p:cNvSpPr>
            <a:spLocks noChangeArrowheads="1"/>
          </p:cNvSpPr>
          <p:nvPr/>
        </p:nvSpPr>
        <p:spPr bwMode="auto">
          <a:xfrm>
            <a:off x="1042988" y="260350"/>
            <a:ext cx="6842125" cy="1754188"/>
          </a:xfrm>
          <a:prstGeom prst="rect">
            <a:avLst/>
          </a:prstGeom>
          <a:noFill/>
          <a:ln w="9525">
            <a:noFill/>
            <a:miter lim="800000"/>
            <a:headEnd/>
            <a:tailEnd/>
          </a:ln>
        </p:spPr>
        <p:txBody>
          <a:bodyPr>
            <a:spAutoFit/>
          </a:bodyPr>
          <a:lstStyle/>
          <a:p>
            <a:r>
              <a:rPr lang="el-GR">
                <a:solidFill>
                  <a:schemeClr val="bg1"/>
                </a:solidFill>
                <a:latin typeface="Calibri" pitchFamily="34" charset="0"/>
              </a:rPr>
              <a:t>Την επόμενη μέρα, οι τρεις σοφοί ξεκίνησαν για το παλάτι του Ηρώδη. Στο δρόμο σταμάτησαν κάπου να ξεκουραστούν. Η κούραση τούς έκλεισε βαριά τα βλέφαρα. Στον ύπνο τους είδαν έναν άγγελο που τους προειδοποίησε: «Μην πάτε στον Ηρώδη! Θέλει να κάνει κακό στον Ιησού!». Έτσι οι σοφοί άλλαξαν δρόμο και δεν πήγαν ποτέ στον Ηρώδη.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ry &amp; Joseph Clip Art photos, royalty-free images, graphics, vectors &amp;  videos | Adobe Stock"/>
          <p:cNvPicPr>
            <a:picLocks noChangeAspect="1" noChangeArrowheads="1"/>
          </p:cNvPicPr>
          <p:nvPr/>
        </p:nvPicPr>
        <p:blipFill>
          <a:blip r:embed="rId2" cstate="print"/>
          <a:srcRect/>
          <a:stretch>
            <a:fillRect/>
          </a:stretch>
        </p:blipFill>
        <p:spPr bwMode="auto">
          <a:xfrm>
            <a:off x="4763" y="0"/>
            <a:ext cx="9139237" cy="6858000"/>
          </a:xfrm>
          <a:prstGeom prst="rect">
            <a:avLst/>
          </a:prstGeom>
          <a:noFill/>
          <a:ln w="9525">
            <a:noFill/>
            <a:miter lim="800000"/>
            <a:headEnd/>
            <a:tailEnd/>
          </a:ln>
        </p:spPr>
      </p:pic>
      <p:sp>
        <p:nvSpPr>
          <p:cNvPr id="14339" name="2 - Ορθογώνιο"/>
          <p:cNvSpPr>
            <a:spLocks noChangeArrowheads="1"/>
          </p:cNvSpPr>
          <p:nvPr/>
        </p:nvSpPr>
        <p:spPr bwMode="auto">
          <a:xfrm>
            <a:off x="0" y="0"/>
            <a:ext cx="3419475" cy="3416300"/>
          </a:xfrm>
          <a:prstGeom prst="rect">
            <a:avLst/>
          </a:prstGeom>
          <a:noFill/>
          <a:ln w="9525">
            <a:noFill/>
            <a:miter lim="800000"/>
            <a:headEnd/>
            <a:tailEnd/>
          </a:ln>
        </p:spPr>
        <p:txBody>
          <a:bodyPr>
            <a:spAutoFit/>
          </a:bodyPr>
          <a:lstStyle/>
          <a:p>
            <a:r>
              <a:rPr lang="el-GR">
                <a:solidFill>
                  <a:schemeClr val="bg1"/>
                </a:solidFill>
                <a:latin typeface="Calibri" pitchFamily="34" charset="0"/>
              </a:rPr>
              <a:t>Η Μαρία και ο Ιωσήφ ήταν πολύ χαρούμενοι και πολύ περήφανοι. Ήξεραν ότι το μωρό τους ήταν στ’ αλήθεια ο Γιος του θεού. Ήξεραν ότι ήταν ξεχωριστός. Κι ακόμη ήξεραν ότι, σαν θα μεγάλωνε, θα ‘χε πολλά να κάνει για τούτο τον κόσμο. Κι όλοι οι άνθρωποι θα τον λάτρευαν σ’ όλη τη γη και θα θυμόντουσαν τη Γέννησή του γιορτάζοντας εκείνη τη μέρα, σαν μια ημέρα ΑΓΑΠΗΣ και ειρήνης</a:t>
            </a:r>
            <a:r>
              <a:rPr lang="el-GR">
                <a:latin typeface="Calibri"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n di Kersfe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Ορθογώνιο"/>
          <p:cNvSpPr/>
          <p:nvPr/>
        </p:nvSpPr>
        <p:spPr>
          <a:xfrm>
            <a:off x="1907704" y="764704"/>
            <a:ext cx="518257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l-G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Ώρα για παιχνίδι</a:t>
            </a:r>
          </a:p>
        </p:txBody>
      </p:sp>
      <p:sp>
        <p:nvSpPr>
          <p:cNvPr id="15364" name="3 - TextBox"/>
          <p:cNvSpPr txBox="1">
            <a:spLocks noChangeArrowheads="1"/>
          </p:cNvSpPr>
          <p:nvPr/>
        </p:nvSpPr>
        <p:spPr bwMode="auto">
          <a:xfrm>
            <a:off x="2051050" y="2060575"/>
            <a:ext cx="4897438" cy="1200150"/>
          </a:xfrm>
          <a:prstGeom prst="rect">
            <a:avLst/>
          </a:prstGeom>
          <a:noFill/>
          <a:ln w="9525">
            <a:noFill/>
            <a:miter lim="800000"/>
            <a:headEnd/>
            <a:tailEnd/>
          </a:ln>
        </p:spPr>
        <p:txBody>
          <a:bodyPr>
            <a:spAutoFit/>
          </a:bodyPr>
          <a:lstStyle/>
          <a:p>
            <a:r>
              <a:rPr lang="el-GR" sz="3600" b="1">
                <a:latin typeface="Calibri" pitchFamily="34" charset="0"/>
              </a:rPr>
              <a:t>-Ερωτήσεις κατανόησης</a:t>
            </a:r>
          </a:p>
          <a:p>
            <a:r>
              <a:rPr lang="el-GR" sz="3600" b="1">
                <a:latin typeface="Calibri" pitchFamily="34" charset="0"/>
              </a:rPr>
              <a:t>-Δραστηριότητες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6387" name="Picture 8" descr="ιπτάμενο περιστέρι Εικόνες Clipart Δωρεάν τέχνες clip"/>
          <p:cNvPicPr>
            <a:picLocks noChangeAspect="1" noChangeArrowheads="1"/>
          </p:cNvPicPr>
          <p:nvPr/>
        </p:nvPicPr>
        <p:blipFill>
          <a:blip r:embed="rId3" cstate="print"/>
          <a:srcRect/>
          <a:stretch>
            <a:fillRect/>
          </a:stretch>
        </p:blipFill>
        <p:spPr bwMode="auto">
          <a:xfrm>
            <a:off x="3492500" y="2636838"/>
            <a:ext cx="2087563" cy="1651000"/>
          </a:xfrm>
          <a:prstGeom prst="rect">
            <a:avLst/>
          </a:prstGeom>
          <a:noFill/>
          <a:ln w="9525">
            <a:noFill/>
            <a:miter lim="800000"/>
            <a:headEnd/>
            <a:tailEnd/>
          </a:ln>
        </p:spPr>
      </p:pic>
      <p:pic>
        <p:nvPicPr>
          <p:cNvPr id="16388" name="Picture 12" descr="Abeka | Clip Art | Mary and Martha"/>
          <p:cNvPicPr>
            <a:picLocks noChangeAspect="1" noChangeArrowheads="1"/>
          </p:cNvPicPr>
          <p:nvPr/>
        </p:nvPicPr>
        <p:blipFill>
          <a:blip r:embed="rId4" cstate="print"/>
          <a:srcRect/>
          <a:stretch>
            <a:fillRect/>
          </a:stretch>
        </p:blipFill>
        <p:spPr bwMode="auto">
          <a:xfrm>
            <a:off x="6011863" y="1989138"/>
            <a:ext cx="2605087" cy="2603500"/>
          </a:xfrm>
          <a:prstGeom prst="rect">
            <a:avLst/>
          </a:prstGeom>
          <a:noFill/>
          <a:ln w="9525">
            <a:noFill/>
            <a:miter lim="800000"/>
            <a:headEnd/>
            <a:tailEnd/>
          </a:ln>
        </p:spPr>
      </p:pic>
      <p:pic>
        <p:nvPicPr>
          <p:cNvPr id="16389" name="Picture 14" descr="Free Christmas Angel Cliparts, Download Free Clip Art, Free Clip Art on  Clipart Library"/>
          <p:cNvPicPr>
            <a:picLocks noChangeAspect="1" noChangeArrowheads="1"/>
          </p:cNvPicPr>
          <p:nvPr/>
        </p:nvPicPr>
        <p:blipFill>
          <a:blip r:embed="rId5" cstate="print"/>
          <a:srcRect/>
          <a:stretch>
            <a:fillRect/>
          </a:stretch>
        </p:blipFill>
        <p:spPr bwMode="auto">
          <a:xfrm>
            <a:off x="642938" y="1785938"/>
            <a:ext cx="1979612" cy="2447925"/>
          </a:xfrm>
          <a:prstGeom prst="rect">
            <a:avLst/>
          </a:prstGeom>
          <a:noFill/>
          <a:ln w="9525">
            <a:noFill/>
            <a:miter lim="800000"/>
            <a:headEnd/>
            <a:tailEnd/>
          </a:ln>
        </p:spPr>
      </p:pic>
      <p:sp>
        <p:nvSpPr>
          <p:cNvPr id="16390" name="10 - TextBox"/>
          <p:cNvSpPr txBox="1">
            <a:spLocks noChangeArrowheads="1"/>
          </p:cNvSpPr>
          <p:nvPr/>
        </p:nvSpPr>
        <p:spPr bwMode="auto">
          <a:xfrm>
            <a:off x="827088" y="4365625"/>
            <a:ext cx="2016125" cy="368300"/>
          </a:xfrm>
          <a:prstGeom prst="rect">
            <a:avLst/>
          </a:prstGeom>
          <a:noFill/>
          <a:ln w="9525">
            <a:noFill/>
            <a:miter lim="800000"/>
            <a:headEnd/>
            <a:tailEnd/>
          </a:ln>
        </p:spPr>
        <p:txBody>
          <a:bodyPr>
            <a:spAutoFit/>
          </a:bodyPr>
          <a:lstStyle/>
          <a:p>
            <a:r>
              <a:rPr lang="el-GR" b="1">
                <a:latin typeface="Calibri" pitchFamily="34" charset="0"/>
              </a:rPr>
              <a:t>Ένας άγγελος</a:t>
            </a:r>
          </a:p>
        </p:txBody>
      </p:sp>
      <p:sp>
        <p:nvSpPr>
          <p:cNvPr id="16391" name="11 - TextBox"/>
          <p:cNvSpPr txBox="1">
            <a:spLocks noChangeArrowheads="1"/>
          </p:cNvSpPr>
          <p:nvPr/>
        </p:nvSpPr>
        <p:spPr bwMode="auto">
          <a:xfrm>
            <a:off x="3635375" y="4437063"/>
            <a:ext cx="2016125" cy="377825"/>
          </a:xfrm>
          <a:prstGeom prst="rect">
            <a:avLst/>
          </a:prstGeom>
          <a:noFill/>
          <a:ln w="9525">
            <a:noFill/>
            <a:miter lim="800000"/>
            <a:headEnd/>
            <a:tailEnd/>
          </a:ln>
        </p:spPr>
        <p:txBody>
          <a:bodyPr>
            <a:spAutoFit/>
          </a:bodyPr>
          <a:lstStyle/>
          <a:p>
            <a:r>
              <a:rPr lang="el-GR" b="1">
                <a:latin typeface="Calibri" pitchFamily="34" charset="0"/>
              </a:rPr>
              <a:t>Ένας περιστέρι</a:t>
            </a:r>
          </a:p>
        </p:txBody>
      </p:sp>
      <p:sp>
        <p:nvSpPr>
          <p:cNvPr id="16392" name="12 - TextBox"/>
          <p:cNvSpPr txBox="1">
            <a:spLocks noChangeArrowheads="1"/>
          </p:cNvSpPr>
          <p:nvPr/>
        </p:nvSpPr>
        <p:spPr bwMode="auto">
          <a:xfrm>
            <a:off x="6588125" y="4437063"/>
            <a:ext cx="2016125" cy="369887"/>
          </a:xfrm>
          <a:prstGeom prst="rect">
            <a:avLst/>
          </a:prstGeom>
          <a:noFill/>
          <a:ln w="9525">
            <a:noFill/>
            <a:miter lim="800000"/>
            <a:headEnd/>
            <a:tailEnd/>
          </a:ln>
        </p:spPr>
        <p:txBody>
          <a:bodyPr>
            <a:spAutoFit/>
          </a:bodyPr>
          <a:lstStyle/>
          <a:p>
            <a:r>
              <a:rPr lang="el-GR" b="1">
                <a:latin typeface="Calibri" pitchFamily="34" charset="0"/>
              </a:rPr>
              <a:t>Μία φίλη της</a:t>
            </a:r>
          </a:p>
        </p:txBody>
      </p:sp>
      <p:sp>
        <p:nvSpPr>
          <p:cNvPr id="14" name="13 - Στρογγυλεμένο ορθογώνιο"/>
          <p:cNvSpPr/>
          <p:nvPr/>
        </p:nvSpPr>
        <p:spPr>
          <a:xfrm>
            <a:off x="395288" y="260350"/>
            <a:ext cx="835342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Ποιος είπε στην Μαρία ότι θα γεννήσει τον Ιησού</a:t>
            </a:r>
            <a:r>
              <a:rPr lang="el-GR" b="1" dirty="0">
                <a:solidFill>
                  <a:schemeClr val="bg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Στρογγυλεμένο ορθογώνιο"/>
          <p:cNvSpPr/>
          <p:nvPr/>
        </p:nvSpPr>
        <p:spPr>
          <a:xfrm>
            <a:off x="395288" y="260350"/>
            <a:ext cx="835342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Με τι πήγαν ο Ιωσήφ και η Μαρία στη Βηθλεέμ;</a:t>
            </a:r>
            <a:endParaRPr lang="el-GR" b="1" dirty="0">
              <a:solidFill>
                <a:schemeClr val="bg1"/>
              </a:solidFill>
            </a:endParaRPr>
          </a:p>
        </p:txBody>
      </p:sp>
      <p:pic>
        <p:nvPicPr>
          <p:cNvPr id="17412" name="Picture 2" descr="Donkey clipart. Free download transparent .PNG | Creazilla"/>
          <p:cNvPicPr>
            <a:picLocks noChangeAspect="1" noChangeArrowheads="1"/>
          </p:cNvPicPr>
          <p:nvPr/>
        </p:nvPicPr>
        <p:blipFill>
          <a:blip r:embed="rId3" cstate="print"/>
          <a:srcRect/>
          <a:stretch>
            <a:fillRect/>
          </a:stretch>
        </p:blipFill>
        <p:spPr bwMode="auto">
          <a:xfrm>
            <a:off x="611188" y="2636838"/>
            <a:ext cx="2166937" cy="2236787"/>
          </a:xfrm>
          <a:prstGeom prst="rect">
            <a:avLst/>
          </a:prstGeom>
          <a:noFill/>
          <a:ln w="9525">
            <a:noFill/>
            <a:miter lim="800000"/>
            <a:headEnd/>
            <a:tailEnd/>
          </a:ln>
        </p:spPr>
      </p:pic>
      <p:pic>
        <p:nvPicPr>
          <p:cNvPr id="17413" name="Picture 4" descr="Holstein Cow clipart. Free download transparent .PNG | Creazilla"/>
          <p:cNvPicPr>
            <a:picLocks noChangeAspect="1" noChangeArrowheads="1"/>
          </p:cNvPicPr>
          <p:nvPr/>
        </p:nvPicPr>
        <p:blipFill>
          <a:blip r:embed="rId4" cstate="print"/>
          <a:srcRect/>
          <a:stretch>
            <a:fillRect/>
          </a:stretch>
        </p:blipFill>
        <p:spPr bwMode="auto">
          <a:xfrm>
            <a:off x="3276600" y="3068638"/>
            <a:ext cx="2527300" cy="1863725"/>
          </a:xfrm>
          <a:prstGeom prst="rect">
            <a:avLst/>
          </a:prstGeom>
          <a:noFill/>
          <a:ln w="9525">
            <a:noFill/>
            <a:miter lim="800000"/>
            <a:headEnd/>
            <a:tailEnd/>
          </a:ln>
        </p:spPr>
      </p:pic>
      <p:pic>
        <p:nvPicPr>
          <p:cNvPr id="17414" name="Picture 6" descr="Clipart Car | Clipart Panda - Free Clipart Images | Clip art, Car  animation, Car icons"/>
          <p:cNvPicPr>
            <a:picLocks noChangeAspect="1" noChangeArrowheads="1"/>
          </p:cNvPicPr>
          <p:nvPr/>
        </p:nvPicPr>
        <p:blipFill>
          <a:blip r:embed="rId5" cstate="print"/>
          <a:srcRect/>
          <a:stretch>
            <a:fillRect/>
          </a:stretch>
        </p:blipFill>
        <p:spPr bwMode="auto">
          <a:xfrm>
            <a:off x="5867400" y="3429000"/>
            <a:ext cx="2989263" cy="1498600"/>
          </a:xfrm>
          <a:prstGeom prst="rect">
            <a:avLst/>
          </a:prstGeom>
          <a:noFill/>
          <a:ln w="9525">
            <a:noFill/>
            <a:miter lim="800000"/>
            <a:headEnd/>
            <a:tailEnd/>
          </a:ln>
        </p:spPr>
      </p:pic>
      <p:sp>
        <p:nvSpPr>
          <p:cNvPr id="17415" name="6 - TextBox"/>
          <p:cNvSpPr txBox="1">
            <a:spLocks noChangeArrowheads="1"/>
          </p:cNvSpPr>
          <p:nvPr/>
        </p:nvSpPr>
        <p:spPr bwMode="auto">
          <a:xfrm>
            <a:off x="250825" y="4941888"/>
            <a:ext cx="2233613" cy="368300"/>
          </a:xfrm>
          <a:prstGeom prst="rect">
            <a:avLst/>
          </a:prstGeom>
          <a:noFill/>
          <a:ln w="9525">
            <a:noFill/>
            <a:miter lim="800000"/>
            <a:headEnd/>
            <a:tailEnd/>
          </a:ln>
        </p:spPr>
        <p:txBody>
          <a:bodyPr>
            <a:spAutoFit/>
          </a:bodyPr>
          <a:lstStyle/>
          <a:p>
            <a:r>
              <a:rPr lang="el-GR">
                <a:latin typeface="Calibri" pitchFamily="34" charset="0"/>
              </a:rPr>
              <a:t>Με ένα γαϊδουράκι</a:t>
            </a:r>
          </a:p>
        </p:txBody>
      </p:sp>
      <p:sp>
        <p:nvSpPr>
          <p:cNvPr id="17416" name="7 - TextBox"/>
          <p:cNvSpPr txBox="1">
            <a:spLocks noChangeArrowheads="1"/>
          </p:cNvSpPr>
          <p:nvPr/>
        </p:nvSpPr>
        <p:spPr bwMode="auto">
          <a:xfrm>
            <a:off x="3276600" y="4941888"/>
            <a:ext cx="2232025" cy="368300"/>
          </a:xfrm>
          <a:prstGeom prst="rect">
            <a:avLst/>
          </a:prstGeom>
          <a:noFill/>
          <a:ln w="9525">
            <a:noFill/>
            <a:miter lim="800000"/>
            <a:headEnd/>
            <a:tailEnd/>
          </a:ln>
        </p:spPr>
        <p:txBody>
          <a:bodyPr>
            <a:spAutoFit/>
          </a:bodyPr>
          <a:lstStyle/>
          <a:p>
            <a:r>
              <a:rPr lang="el-GR">
                <a:latin typeface="Calibri" pitchFamily="34" charset="0"/>
              </a:rPr>
              <a:t>Με μία αγελάδα</a:t>
            </a:r>
          </a:p>
        </p:txBody>
      </p:sp>
      <p:sp>
        <p:nvSpPr>
          <p:cNvPr id="17417" name="8 - TextBox"/>
          <p:cNvSpPr txBox="1">
            <a:spLocks noChangeArrowheads="1"/>
          </p:cNvSpPr>
          <p:nvPr/>
        </p:nvSpPr>
        <p:spPr bwMode="auto">
          <a:xfrm>
            <a:off x="6372225" y="4868863"/>
            <a:ext cx="2232025" cy="369887"/>
          </a:xfrm>
          <a:prstGeom prst="rect">
            <a:avLst/>
          </a:prstGeom>
          <a:noFill/>
          <a:ln w="9525">
            <a:noFill/>
            <a:miter lim="800000"/>
            <a:headEnd/>
            <a:tailEnd/>
          </a:ln>
        </p:spPr>
        <p:txBody>
          <a:bodyPr>
            <a:spAutoFit/>
          </a:bodyPr>
          <a:lstStyle/>
          <a:p>
            <a:r>
              <a:rPr lang="el-GR">
                <a:latin typeface="Calibri" pitchFamily="34" charset="0"/>
              </a:rPr>
              <a:t>Με ένα αυτοκίνητο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Στρογγυλεμένο ορθογώνιο"/>
          <p:cNvSpPr/>
          <p:nvPr/>
        </p:nvSpPr>
        <p:spPr>
          <a:xfrm>
            <a:off x="1042988" y="260350"/>
            <a:ext cx="72009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Όταν έφτασαν στην Βηθλεέμ που πήγαν να ξεκουραστούν;</a:t>
            </a:r>
            <a:endParaRPr lang="el-GR" b="1" dirty="0">
              <a:solidFill>
                <a:schemeClr val="bg1"/>
              </a:solidFill>
            </a:endParaRPr>
          </a:p>
        </p:txBody>
      </p:sp>
      <p:pic>
        <p:nvPicPr>
          <p:cNvPr id="18436" name="Picture 10" descr="Arana — альбом «SCRAP KITS / SCRAP KITS 13 / SK He Is Born» на  Яндекс.Фотках | Рождественские узоры, Рождественские поделки, Узоры"/>
          <p:cNvPicPr>
            <a:picLocks noChangeAspect="1" noChangeArrowheads="1"/>
          </p:cNvPicPr>
          <p:nvPr/>
        </p:nvPicPr>
        <p:blipFill>
          <a:blip r:embed="rId3" cstate="print"/>
          <a:srcRect/>
          <a:stretch>
            <a:fillRect/>
          </a:stretch>
        </p:blipFill>
        <p:spPr bwMode="auto">
          <a:xfrm>
            <a:off x="5940425" y="2565400"/>
            <a:ext cx="2959100" cy="1989138"/>
          </a:xfrm>
          <a:prstGeom prst="rect">
            <a:avLst/>
          </a:prstGeom>
          <a:noFill/>
          <a:ln w="9525">
            <a:noFill/>
            <a:miter lim="800000"/>
            <a:headEnd/>
            <a:tailEnd/>
          </a:ln>
        </p:spPr>
      </p:pic>
      <p:pic>
        <p:nvPicPr>
          <p:cNvPr id="18437" name="Picture 14" descr="Deseret Book: Books, DVDs, Music, Art &amp; more for LDS Families - Deseret Book"/>
          <p:cNvPicPr>
            <a:picLocks noChangeAspect="1" noChangeArrowheads="1"/>
          </p:cNvPicPr>
          <p:nvPr/>
        </p:nvPicPr>
        <p:blipFill>
          <a:blip r:embed="rId4" cstate="print"/>
          <a:srcRect/>
          <a:stretch>
            <a:fillRect/>
          </a:stretch>
        </p:blipFill>
        <p:spPr bwMode="auto">
          <a:xfrm>
            <a:off x="6948488" y="3429000"/>
            <a:ext cx="1223962" cy="1223963"/>
          </a:xfrm>
          <a:prstGeom prst="rect">
            <a:avLst/>
          </a:prstGeom>
          <a:noFill/>
          <a:ln w="9525">
            <a:noFill/>
            <a:miter lim="800000"/>
            <a:headEnd/>
            <a:tailEnd/>
          </a:ln>
        </p:spPr>
      </p:pic>
      <p:pic>
        <p:nvPicPr>
          <p:cNvPr id="18438" name="Picture 2" descr="Transparent House Clipart - House Clipart Transparent Background ,  Transparent Cartoon - Jing.fm"/>
          <p:cNvPicPr>
            <a:picLocks noChangeAspect="1" noChangeArrowheads="1"/>
          </p:cNvPicPr>
          <p:nvPr/>
        </p:nvPicPr>
        <p:blipFill>
          <a:blip r:embed="rId5" cstate="print"/>
          <a:srcRect/>
          <a:stretch>
            <a:fillRect/>
          </a:stretch>
        </p:blipFill>
        <p:spPr bwMode="auto">
          <a:xfrm>
            <a:off x="0" y="2205038"/>
            <a:ext cx="3200400" cy="2232025"/>
          </a:xfrm>
          <a:prstGeom prst="rect">
            <a:avLst/>
          </a:prstGeom>
          <a:noFill/>
          <a:ln w="9525">
            <a:noFill/>
            <a:miter lim="800000"/>
            <a:headEnd/>
            <a:tailEnd/>
          </a:ln>
        </p:spPr>
      </p:pic>
      <p:pic>
        <p:nvPicPr>
          <p:cNvPr id="18439" name="Picture 8" descr="Free Gingerbread House Clip Art, Download Free Clip Art, Free Clip Art on  Clipart Library"/>
          <p:cNvPicPr>
            <a:picLocks noChangeAspect="1" noChangeArrowheads="1"/>
          </p:cNvPicPr>
          <p:nvPr/>
        </p:nvPicPr>
        <p:blipFill>
          <a:blip r:embed="rId6" cstate="print"/>
          <a:srcRect/>
          <a:stretch>
            <a:fillRect/>
          </a:stretch>
        </p:blipFill>
        <p:spPr bwMode="auto">
          <a:xfrm>
            <a:off x="3419475" y="1989138"/>
            <a:ext cx="2241550" cy="2663825"/>
          </a:xfrm>
          <a:prstGeom prst="rect">
            <a:avLst/>
          </a:prstGeom>
          <a:noFill/>
          <a:ln w="9525">
            <a:noFill/>
            <a:miter lim="800000"/>
            <a:headEnd/>
            <a:tailEnd/>
          </a:ln>
        </p:spPr>
      </p:pic>
      <p:sp>
        <p:nvSpPr>
          <p:cNvPr id="18440" name="9 - TextBox"/>
          <p:cNvSpPr txBox="1">
            <a:spLocks noChangeArrowheads="1"/>
          </p:cNvSpPr>
          <p:nvPr/>
        </p:nvSpPr>
        <p:spPr bwMode="auto">
          <a:xfrm>
            <a:off x="395288" y="4652963"/>
            <a:ext cx="2305050" cy="369887"/>
          </a:xfrm>
          <a:prstGeom prst="rect">
            <a:avLst/>
          </a:prstGeom>
          <a:noFill/>
          <a:ln w="9525">
            <a:noFill/>
            <a:miter lim="800000"/>
            <a:headEnd/>
            <a:tailEnd/>
          </a:ln>
        </p:spPr>
        <p:txBody>
          <a:bodyPr>
            <a:spAutoFit/>
          </a:bodyPr>
          <a:lstStyle/>
          <a:p>
            <a:r>
              <a:rPr lang="el-GR">
                <a:latin typeface="Calibri" pitchFamily="34" charset="0"/>
              </a:rPr>
              <a:t>Σε ένα μεγάλο σπίτι</a:t>
            </a:r>
          </a:p>
        </p:txBody>
      </p:sp>
      <p:sp>
        <p:nvSpPr>
          <p:cNvPr id="18441" name="11 - TextBox"/>
          <p:cNvSpPr txBox="1">
            <a:spLocks noChangeArrowheads="1"/>
          </p:cNvSpPr>
          <p:nvPr/>
        </p:nvSpPr>
        <p:spPr bwMode="auto">
          <a:xfrm>
            <a:off x="3348038" y="4652963"/>
            <a:ext cx="2736850" cy="369887"/>
          </a:xfrm>
          <a:prstGeom prst="rect">
            <a:avLst/>
          </a:prstGeom>
          <a:noFill/>
          <a:ln w="9525">
            <a:noFill/>
            <a:miter lim="800000"/>
            <a:headEnd/>
            <a:tailEnd/>
          </a:ln>
        </p:spPr>
        <p:txBody>
          <a:bodyPr>
            <a:spAutoFit/>
          </a:bodyPr>
          <a:lstStyle/>
          <a:p>
            <a:r>
              <a:rPr lang="el-GR">
                <a:latin typeface="Calibri" pitchFamily="34" charset="0"/>
              </a:rPr>
              <a:t>Σε ένα ζαχαροτόσπιτο</a:t>
            </a:r>
          </a:p>
        </p:txBody>
      </p:sp>
      <p:sp>
        <p:nvSpPr>
          <p:cNvPr id="18442" name="12 - TextBox"/>
          <p:cNvSpPr txBox="1">
            <a:spLocks noChangeArrowheads="1"/>
          </p:cNvSpPr>
          <p:nvPr/>
        </p:nvSpPr>
        <p:spPr bwMode="auto">
          <a:xfrm>
            <a:off x="6659563" y="4581525"/>
            <a:ext cx="2305050" cy="368300"/>
          </a:xfrm>
          <a:prstGeom prst="rect">
            <a:avLst/>
          </a:prstGeom>
          <a:noFill/>
          <a:ln w="9525">
            <a:noFill/>
            <a:miter lim="800000"/>
            <a:headEnd/>
            <a:tailEnd/>
          </a:ln>
        </p:spPr>
        <p:txBody>
          <a:bodyPr>
            <a:spAutoFit/>
          </a:bodyPr>
          <a:lstStyle/>
          <a:p>
            <a:r>
              <a:rPr lang="el-GR">
                <a:latin typeface="Calibri" pitchFamily="34" charset="0"/>
              </a:rPr>
              <a:t>Σε έναν στάβλο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Στρογγυλεμένο ορθογώνιο"/>
          <p:cNvSpPr/>
          <p:nvPr/>
        </p:nvSpPr>
        <p:spPr>
          <a:xfrm>
            <a:off x="1187450" y="260350"/>
            <a:ext cx="6840538"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Που ξάπλωσε η Παναγίτσα τον </a:t>
            </a:r>
            <a:r>
              <a:rPr lang="el-GR" sz="2800" b="1" dirty="0" err="1">
                <a:solidFill>
                  <a:schemeClr val="bg1"/>
                </a:solidFill>
              </a:rPr>
              <a:t>Χριστούλη</a:t>
            </a:r>
            <a:r>
              <a:rPr lang="el-GR" sz="2800" b="1" dirty="0">
                <a:solidFill>
                  <a:schemeClr val="bg1"/>
                </a:solidFill>
              </a:rPr>
              <a:t>;</a:t>
            </a:r>
            <a:endParaRPr lang="el-GR" b="1" dirty="0">
              <a:solidFill>
                <a:schemeClr val="bg1"/>
              </a:solidFill>
            </a:endParaRPr>
          </a:p>
        </p:txBody>
      </p:sp>
      <p:pic>
        <p:nvPicPr>
          <p:cNvPr id="19460" name="Picture 2" descr="Boy In Bed Clip Art - Png Download - Full Size Clipart (#671112) -  PinClipart"/>
          <p:cNvPicPr>
            <a:picLocks noChangeAspect="1" noChangeArrowheads="1"/>
          </p:cNvPicPr>
          <p:nvPr/>
        </p:nvPicPr>
        <p:blipFill>
          <a:blip r:embed="rId3" cstate="print"/>
          <a:srcRect/>
          <a:stretch>
            <a:fillRect/>
          </a:stretch>
        </p:blipFill>
        <p:spPr bwMode="auto">
          <a:xfrm>
            <a:off x="3429000" y="2928938"/>
            <a:ext cx="2352675" cy="1763712"/>
          </a:xfrm>
          <a:prstGeom prst="rect">
            <a:avLst/>
          </a:prstGeom>
          <a:noFill/>
          <a:ln w="9525">
            <a:noFill/>
            <a:miter lim="800000"/>
            <a:headEnd/>
            <a:tailEnd/>
          </a:ln>
        </p:spPr>
      </p:pic>
      <p:pic>
        <p:nvPicPr>
          <p:cNvPr id="19461" name="Picture 4" descr="Image: Jesus in manger | Christart.com"/>
          <p:cNvPicPr>
            <a:picLocks noChangeAspect="1" noChangeArrowheads="1"/>
          </p:cNvPicPr>
          <p:nvPr/>
        </p:nvPicPr>
        <p:blipFill>
          <a:blip r:embed="rId4" cstate="print"/>
          <a:srcRect/>
          <a:stretch>
            <a:fillRect/>
          </a:stretch>
        </p:blipFill>
        <p:spPr bwMode="auto">
          <a:xfrm>
            <a:off x="500063" y="2786063"/>
            <a:ext cx="2482850" cy="2024062"/>
          </a:xfrm>
          <a:prstGeom prst="rect">
            <a:avLst/>
          </a:prstGeom>
          <a:noFill/>
          <a:ln w="9525">
            <a:noFill/>
            <a:miter lim="800000"/>
            <a:headEnd/>
            <a:tailEnd/>
          </a:ln>
        </p:spPr>
      </p:pic>
      <p:pic>
        <p:nvPicPr>
          <p:cNvPr id="19462" name="Picture 6" descr="Big Image - Baby Stroller Clipart - Png Download - Full Size Clipart  (#468911) - PinClipart"/>
          <p:cNvPicPr>
            <a:picLocks noChangeAspect="1" noChangeArrowheads="1"/>
          </p:cNvPicPr>
          <p:nvPr/>
        </p:nvPicPr>
        <p:blipFill>
          <a:blip r:embed="rId5" cstate="print"/>
          <a:srcRect/>
          <a:stretch>
            <a:fillRect/>
          </a:stretch>
        </p:blipFill>
        <p:spPr bwMode="auto">
          <a:xfrm>
            <a:off x="6215063" y="2643188"/>
            <a:ext cx="2374900" cy="2197100"/>
          </a:xfrm>
          <a:prstGeom prst="rect">
            <a:avLst/>
          </a:prstGeom>
          <a:noFill/>
          <a:ln w="9525">
            <a:noFill/>
            <a:miter lim="800000"/>
            <a:headEnd/>
            <a:tailEnd/>
          </a:ln>
        </p:spPr>
      </p:pic>
      <p:sp>
        <p:nvSpPr>
          <p:cNvPr id="19463" name="6 - TextBox"/>
          <p:cNvSpPr txBox="1">
            <a:spLocks noChangeArrowheads="1"/>
          </p:cNvSpPr>
          <p:nvPr/>
        </p:nvSpPr>
        <p:spPr bwMode="auto">
          <a:xfrm>
            <a:off x="1187450" y="4868863"/>
            <a:ext cx="1439863" cy="369887"/>
          </a:xfrm>
          <a:prstGeom prst="rect">
            <a:avLst/>
          </a:prstGeom>
          <a:noFill/>
          <a:ln w="9525">
            <a:noFill/>
            <a:miter lim="800000"/>
            <a:headEnd/>
            <a:tailEnd/>
          </a:ln>
        </p:spPr>
        <p:txBody>
          <a:bodyPr>
            <a:spAutoFit/>
          </a:bodyPr>
          <a:lstStyle/>
          <a:p>
            <a:r>
              <a:rPr lang="el-GR">
                <a:latin typeface="Calibri" pitchFamily="34" charset="0"/>
              </a:rPr>
              <a:t>Σε μία φάτνη</a:t>
            </a:r>
          </a:p>
        </p:txBody>
      </p:sp>
      <p:sp>
        <p:nvSpPr>
          <p:cNvPr id="19464" name="7 - TextBox"/>
          <p:cNvSpPr txBox="1">
            <a:spLocks noChangeArrowheads="1"/>
          </p:cNvSpPr>
          <p:nvPr/>
        </p:nvSpPr>
        <p:spPr bwMode="auto">
          <a:xfrm>
            <a:off x="3635375" y="4797425"/>
            <a:ext cx="1800225" cy="368300"/>
          </a:xfrm>
          <a:prstGeom prst="rect">
            <a:avLst/>
          </a:prstGeom>
          <a:noFill/>
          <a:ln w="9525">
            <a:noFill/>
            <a:miter lim="800000"/>
            <a:headEnd/>
            <a:tailEnd/>
          </a:ln>
        </p:spPr>
        <p:txBody>
          <a:bodyPr>
            <a:spAutoFit/>
          </a:bodyPr>
          <a:lstStyle/>
          <a:p>
            <a:r>
              <a:rPr lang="el-GR">
                <a:latin typeface="Calibri" pitchFamily="34" charset="0"/>
              </a:rPr>
              <a:t>Σε ένα κρεβάτι</a:t>
            </a:r>
          </a:p>
        </p:txBody>
      </p:sp>
      <p:sp>
        <p:nvSpPr>
          <p:cNvPr id="19465" name="8 - TextBox"/>
          <p:cNvSpPr txBox="1">
            <a:spLocks noChangeArrowheads="1"/>
          </p:cNvSpPr>
          <p:nvPr/>
        </p:nvSpPr>
        <p:spPr bwMode="auto">
          <a:xfrm>
            <a:off x="6372225" y="4797425"/>
            <a:ext cx="1584325" cy="368300"/>
          </a:xfrm>
          <a:prstGeom prst="rect">
            <a:avLst/>
          </a:prstGeom>
          <a:noFill/>
          <a:ln w="9525">
            <a:noFill/>
            <a:miter lim="800000"/>
            <a:headEnd/>
            <a:tailEnd/>
          </a:ln>
        </p:spPr>
        <p:txBody>
          <a:bodyPr>
            <a:spAutoFit/>
          </a:bodyPr>
          <a:lstStyle/>
          <a:p>
            <a:r>
              <a:rPr lang="el-GR">
                <a:latin typeface="Calibri" pitchFamily="34" charset="0"/>
              </a:rPr>
              <a:t>Σε ένα καρότσι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 Στρογγυλεμένο ορθογώνιο"/>
          <p:cNvSpPr/>
          <p:nvPr/>
        </p:nvSpPr>
        <p:spPr>
          <a:xfrm>
            <a:off x="1187450" y="260350"/>
            <a:ext cx="6840538"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Θα σας λέω μία πρόταση κι εσείς θα μου λέτε αν είναι σωστή ή λάθος</a:t>
            </a:r>
          </a:p>
        </p:txBody>
      </p:sp>
      <p:sp>
        <p:nvSpPr>
          <p:cNvPr id="20484" name="3 - TextBox"/>
          <p:cNvSpPr txBox="1">
            <a:spLocks noChangeArrowheads="1"/>
          </p:cNvSpPr>
          <p:nvPr/>
        </p:nvSpPr>
        <p:spPr bwMode="auto">
          <a:xfrm>
            <a:off x="827088" y="1916113"/>
            <a:ext cx="6913562" cy="954087"/>
          </a:xfrm>
          <a:prstGeom prst="rect">
            <a:avLst/>
          </a:prstGeom>
          <a:noFill/>
          <a:ln w="9525">
            <a:noFill/>
            <a:miter lim="800000"/>
            <a:headEnd/>
            <a:tailEnd/>
          </a:ln>
        </p:spPr>
        <p:txBody>
          <a:bodyPr>
            <a:spAutoFit/>
          </a:bodyPr>
          <a:lstStyle/>
          <a:p>
            <a:r>
              <a:rPr lang="el-GR" sz="2800" b="1">
                <a:solidFill>
                  <a:srgbClr val="7030A0"/>
                </a:solidFill>
                <a:latin typeface="Calibri" pitchFamily="34" charset="0"/>
              </a:rPr>
              <a:t>Οι </a:t>
            </a:r>
            <a:r>
              <a:rPr lang="el-GR" sz="2800" b="1" u="sng">
                <a:solidFill>
                  <a:srgbClr val="7030A0"/>
                </a:solidFill>
                <a:latin typeface="Calibri" pitchFamily="34" charset="0"/>
              </a:rPr>
              <a:t>πέντε μάγοι </a:t>
            </a:r>
            <a:r>
              <a:rPr lang="el-GR" sz="2800" b="1">
                <a:solidFill>
                  <a:srgbClr val="7030A0"/>
                </a:solidFill>
                <a:latin typeface="Calibri" pitchFamily="34" charset="0"/>
              </a:rPr>
              <a:t>ακολούθησαν το πιο λαμπρό αστέρι.</a:t>
            </a:r>
          </a:p>
        </p:txBody>
      </p:sp>
      <p:sp>
        <p:nvSpPr>
          <p:cNvPr id="5" name="4 - Οδοντωτό δεξιό βέλος"/>
          <p:cNvSpPr/>
          <p:nvPr/>
        </p:nvSpPr>
        <p:spPr>
          <a:xfrm>
            <a:off x="250825" y="2133600"/>
            <a:ext cx="504825" cy="431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6" name="5 - Οδοντωτό δεξιό βέλος"/>
          <p:cNvSpPr/>
          <p:nvPr/>
        </p:nvSpPr>
        <p:spPr>
          <a:xfrm>
            <a:off x="323850" y="3213100"/>
            <a:ext cx="503238" cy="431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487" name="7 - TextBox"/>
          <p:cNvSpPr txBox="1">
            <a:spLocks noChangeArrowheads="1"/>
          </p:cNvSpPr>
          <p:nvPr/>
        </p:nvSpPr>
        <p:spPr bwMode="auto">
          <a:xfrm>
            <a:off x="900113" y="2997200"/>
            <a:ext cx="7272337" cy="954088"/>
          </a:xfrm>
          <a:prstGeom prst="rect">
            <a:avLst/>
          </a:prstGeom>
          <a:noFill/>
          <a:ln w="9525">
            <a:noFill/>
            <a:miter lim="800000"/>
            <a:headEnd/>
            <a:tailEnd/>
          </a:ln>
        </p:spPr>
        <p:txBody>
          <a:bodyPr>
            <a:spAutoFit/>
          </a:bodyPr>
          <a:lstStyle/>
          <a:p>
            <a:r>
              <a:rPr lang="el-GR" sz="2800" b="1">
                <a:solidFill>
                  <a:srgbClr val="7030A0"/>
                </a:solidFill>
                <a:latin typeface="Calibri" pitchFamily="34" charset="0"/>
              </a:rPr>
              <a:t>Οι τρεις μάγοι πρόσφεραν στον Χριστό </a:t>
            </a:r>
            <a:r>
              <a:rPr lang="el-GR" sz="2800" b="1" u="sng">
                <a:solidFill>
                  <a:srgbClr val="7030A0"/>
                </a:solidFill>
                <a:latin typeface="Calibri" pitchFamily="34" charset="0"/>
              </a:rPr>
              <a:t>σοκολάτες και παιχνίδια.</a:t>
            </a:r>
          </a:p>
        </p:txBody>
      </p:sp>
      <p:sp>
        <p:nvSpPr>
          <p:cNvPr id="9" name="8 - Οδοντωτό δεξιό βέλος"/>
          <p:cNvSpPr/>
          <p:nvPr/>
        </p:nvSpPr>
        <p:spPr>
          <a:xfrm>
            <a:off x="323850" y="4437063"/>
            <a:ext cx="503238" cy="431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489" name="9 - TextBox"/>
          <p:cNvSpPr txBox="1">
            <a:spLocks noChangeArrowheads="1"/>
          </p:cNvSpPr>
          <p:nvPr/>
        </p:nvSpPr>
        <p:spPr bwMode="auto">
          <a:xfrm>
            <a:off x="900113" y="4221163"/>
            <a:ext cx="7488237" cy="954087"/>
          </a:xfrm>
          <a:prstGeom prst="rect">
            <a:avLst/>
          </a:prstGeom>
          <a:noFill/>
          <a:ln w="9525">
            <a:noFill/>
            <a:miter lim="800000"/>
            <a:headEnd/>
            <a:tailEnd/>
          </a:ln>
        </p:spPr>
        <p:txBody>
          <a:bodyPr>
            <a:spAutoFit/>
          </a:bodyPr>
          <a:lstStyle/>
          <a:p>
            <a:r>
              <a:rPr lang="el-GR" sz="2800" b="1">
                <a:solidFill>
                  <a:srgbClr val="7030A0"/>
                </a:solidFill>
                <a:latin typeface="Calibri" pitchFamily="34" charset="0"/>
              </a:rPr>
              <a:t>Οι βοσκοί πρόσφεραν στο μικρό Χριστό </a:t>
            </a:r>
            <a:r>
              <a:rPr lang="el-GR" sz="2800" b="1" u="sng">
                <a:solidFill>
                  <a:srgbClr val="7030A0"/>
                </a:solidFill>
                <a:latin typeface="Calibri" pitchFamily="34" charset="0"/>
              </a:rPr>
              <a:t>ένα νεογέννητο αρνάκι</a:t>
            </a:r>
          </a:p>
        </p:txBody>
      </p:sp>
      <p:sp>
        <p:nvSpPr>
          <p:cNvPr id="11" name="10 - Οδοντωτό δεξιό βέλος"/>
          <p:cNvSpPr/>
          <p:nvPr/>
        </p:nvSpPr>
        <p:spPr>
          <a:xfrm>
            <a:off x="323850" y="5589588"/>
            <a:ext cx="503238" cy="431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491" name="11 - TextBox"/>
          <p:cNvSpPr txBox="1">
            <a:spLocks noChangeArrowheads="1"/>
          </p:cNvSpPr>
          <p:nvPr/>
        </p:nvSpPr>
        <p:spPr bwMode="auto">
          <a:xfrm>
            <a:off x="971550" y="5300663"/>
            <a:ext cx="7129463" cy="1385887"/>
          </a:xfrm>
          <a:prstGeom prst="rect">
            <a:avLst/>
          </a:prstGeom>
          <a:noFill/>
          <a:ln w="9525">
            <a:noFill/>
            <a:miter lim="800000"/>
            <a:headEnd/>
            <a:tailEnd/>
          </a:ln>
        </p:spPr>
        <p:txBody>
          <a:bodyPr>
            <a:spAutoFit/>
          </a:bodyPr>
          <a:lstStyle/>
          <a:p>
            <a:r>
              <a:rPr lang="el-GR" sz="2800" b="1">
                <a:solidFill>
                  <a:srgbClr val="7030A0"/>
                </a:solidFill>
                <a:latin typeface="Calibri" pitchFamily="34" charset="0"/>
              </a:rPr>
              <a:t>Οι τρεις Μάγοι δεν πήγαν στον βασιλιά Ηρώδη, γιατί εκείνος </a:t>
            </a:r>
            <a:r>
              <a:rPr lang="el-GR" sz="2800" b="1" u="sng">
                <a:solidFill>
                  <a:srgbClr val="7030A0"/>
                </a:solidFill>
                <a:latin typeface="Calibri" pitchFamily="34" charset="0"/>
              </a:rPr>
              <a:t>ήθελε να κάνει κακό στο Ιησού.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y learns that she will be Jesus' mother | Catholic Couri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4 - TextBox"/>
          <p:cNvSpPr txBox="1">
            <a:spLocks noChangeArrowheads="1"/>
          </p:cNvSpPr>
          <p:nvPr/>
        </p:nvSpPr>
        <p:spPr bwMode="auto">
          <a:xfrm>
            <a:off x="4787900" y="0"/>
            <a:ext cx="4356100" cy="2062163"/>
          </a:xfrm>
          <a:prstGeom prst="rect">
            <a:avLst/>
          </a:prstGeom>
          <a:noFill/>
          <a:ln w="9525">
            <a:noFill/>
            <a:miter lim="800000"/>
            <a:headEnd/>
            <a:tailEnd/>
          </a:ln>
        </p:spPr>
        <p:txBody>
          <a:bodyPr>
            <a:spAutoFit/>
          </a:bodyPr>
          <a:lstStyle/>
          <a:p>
            <a:r>
              <a:rPr lang="el-GR" sz="1600">
                <a:latin typeface="Calibri" pitchFamily="34" charset="0"/>
              </a:rPr>
              <a:t>Πριν πολλά χρόνια, ζούσε σε μια πόλη της Ναζαρέτ μια νέα και καλή γυναίκα που την έλεγαν Μαρία. Μια μέρα, φως πλημμύρισε όλο τον τόπο κι ο Αρχάγγελος Γαβριήλ παρουσιάστηκε μπροστά της. «Μη φοβάσαι Μαρία», της είπε. «Σου φέρνω ευχάριστα νέα. Ο θεός σε διάλεξε να γίνεις η μητέρα του Γιου του. θα αποκτήσεις ένα μωρό που θα το ονομάσεις Ιησού».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3 - Ορθογώνιο"/>
          <p:cNvSpPr/>
          <p:nvPr/>
        </p:nvSpPr>
        <p:spPr>
          <a:xfrm>
            <a:off x="2051720" y="404664"/>
            <a:ext cx="484183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Δραστηριότητες</a:t>
            </a:r>
          </a:p>
        </p:txBody>
      </p:sp>
      <p:sp>
        <p:nvSpPr>
          <p:cNvPr id="21508" name="4 - TextBox"/>
          <p:cNvSpPr txBox="1">
            <a:spLocks noChangeArrowheads="1"/>
          </p:cNvSpPr>
          <p:nvPr/>
        </p:nvSpPr>
        <p:spPr bwMode="auto">
          <a:xfrm>
            <a:off x="900113" y="1773238"/>
            <a:ext cx="7416800" cy="1476375"/>
          </a:xfrm>
          <a:prstGeom prst="rect">
            <a:avLst/>
          </a:prstGeom>
          <a:noFill/>
          <a:ln w="9525">
            <a:noFill/>
            <a:miter lim="800000"/>
            <a:headEnd/>
            <a:tailEnd/>
          </a:ln>
        </p:spPr>
        <p:txBody>
          <a:bodyPr>
            <a:spAutoFit/>
          </a:bodyPr>
          <a:lstStyle/>
          <a:p>
            <a:pPr marL="342900" indent="-342900">
              <a:buFontTx/>
              <a:buAutoNum type="arabicPeriod"/>
            </a:pPr>
            <a:r>
              <a:rPr lang="el-GR">
                <a:latin typeface="Calibri" pitchFamily="34" charset="0"/>
              </a:rPr>
              <a:t>Ζωγραφίζουμε την Γέννηση του Χριστού</a:t>
            </a:r>
          </a:p>
          <a:p>
            <a:pPr marL="342900" indent="-342900">
              <a:buFontTx/>
              <a:buAutoNum type="arabicPeriod"/>
            </a:pPr>
            <a:endParaRPr lang="el-GR">
              <a:latin typeface="Calibri" pitchFamily="34" charset="0"/>
            </a:endParaRPr>
          </a:p>
          <a:p>
            <a:pPr marL="342900" indent="-342900">
              <a:buFontTx/>
              <a:buAutoNum type="arabicPeriod"/>
            </a:pPr>
            <a:r>
              <a:rPr lang="el-GR">
                <a:latin typeface="Calibri" pitchFamily="34" charset="0"/>
              </a:rPr>
              <a:t>Μαθαίνουμε τα κάλαντα των Χριστουγέννων</a:t>
            </a:r>
          </a:p>
          <a:p>
            <a:pPr marL="342900" indent="-342900">
              <a:buFontTx/>
              <a:buAutoNum type="arabicPeriod"/>
            </a:pPr>
            <a:endParaRPr lang="el-GR">
              <a:latin typeface="Calibri" pitchFamily="34" charset="0"/>
            </a:endParaRPr>
          </a:p>
          <a:p>
            <a:pPr marL="342900" indent="-342900">
              <a:buFontTx/>
              <a:buAutoNum type="arabicPeriod"/>
            </a:pPr>
            <a:r>
              <a:rPr lang="el-GR">
                <a:latin typeface="Calibri" pitchFamily="34" charset="0"/>
              </a:rPr>
              <a:t> Κατασκευάζουμε εύκολα αγγελάκια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2531" name="Picture 2" descr="https://scontent.xx.fbcdn.net/v/t1.15752-0/p280x280/130863203_121410373031643_2445782219585163049_n.jpg?_nc_cat=104&amp;ccb=2&amp;_nc_sid=ae9488&amp;_nc_eui2=AeGTSubBNbjngVMyLTAoT4WvwK2eQAEdwITArZ5AAR3AhO4EO2BOidS-AEZIa4g3A1m8phIitv1qXDt4KEVJTnzk&amp;_nc_ohc=8KYGBg2oq4IAX-xVvqp&amp;_nc_ad=z-m&amp;_nc_cid=0&amp;_nc_ht=scontent.xx&amp;tp=6&amp;oh=9f4d2e3a635daf2ff2341173fa50ee7f&amp;oe=5FF60B48"/>
          <p:cNvPicPr>
            <a:picLocks noChangeAspect="1" noChangeArrowheads="1"/>
          </p:cNvPicPr>
          <p:nvPr/>
        </p:nvPicPr>
        <p:blipFill>
          <a:blip r:embed="rId3" cstate="print"/>
          <a:srcRect/>
          <a:stretch>
            <a:fillRect/>
          </a:stretch>
        </p:blipFill>
        <p:spPr bwMode="auto">
          <a:xfrm>
            <a:off x="500063" y="1143000"/>
            <a:ext cx="4437062" cy="2495550"/>
          </a:xfrm>
          <a:prstGeom prst="rect">
            <a:avLst/>
          </a:prstGeom>
          <a:noFill/>
          <a:ln w="9525">
            <a:noFill/>
            <a:miter lim="800000"/>
            <a:headEnd/>
            <a:tailEnd/>
          </a:ln>
        </p:spPr>
      </p:pic>
      <p:pic>
        <p:nvPicPr>
          <p:cNvPr id="22532" name="Picture 6" descr="https://scontent.xx.fbcdn.net/v/t1.15752-0/p280x280/130863205_1771914759638528_6266471795692372122_n.jpg?_nc_cat=104&amp;ccb=2&amp;_nc_sid=ae9488&amp;_nc_eui2=AeHgK5UHNquNxVtwsbpCoGrUPHxvIpoDEDE8fG8imgMQMb02y85p0cb9RUZY_42FDK2wP81MbJY9HvanrSseA_CJ&amp;_nc_ohc=BVzaWznnkJ8AX_wYrix&amp;_nc_ad=z-m&amp;_nc_cid=0&amp;_nc_ht=scontent.xx&amp;tp=6&amp;oh=44468fb9cb0e30dcb5ee471228ca9440&amp;oe=5FF58281"/>
          <p:cNvPicPr>
            <a:picLocks noChangeAspect="1" noChangeArrowheads="1"/>
          </p:cNvPicPr>
          <p:nvPr/>
        </p:nvPicPr>
        <p:blipFill>
          <a:blip r:embed="rId4" cstate="print"/>
          <a:srcRect/>
          <a:stretch>
            <a:fillRect/>
          </a:stretch>
        </p:blipFill>
        <p:spPr bwMode="auto">
          <a:xfrm>
            <a:off x="5715000" y="1500188"/>
            <a:ext cx="2857500" cy="1606550"/>
          </a:xfrm>
          <a:prstGeom prst="rect">
            <a:avLst/>
          </a:prstGeom>
          <a:noFill/>
          <a:ln w="9525">
            <a:noFill/>
            <a:miter lim="800000"/>
            <a:headEnd/>
            <a:tailEnd/>
          </a:ln>
        </p:spPr>
      </p:pic>
      <p:pic>
        <p:nvPicPr>
          <p:cNvPr id="22533" name="Picture 8" descr="https://scontent.xx.fbcdn.net/v/t1.15752-0/p280x280/130772899_3690415894350777_3763787188396375404_n.jpg?_nc_cat=108&amp;ccb=2&amp;_nc_sid=ae9488&amp;_nc_eui2=AeGrGNNWuTMSrSfQyTl-edxNaZtuS_2ggytpm25L_aCDK6tyReaVXmJoPNnb6J6BZM4fTKvoWJAuk6-FoHbJOn83&amp;_nc_ohc=HH23vwY5sJMAX-iByKr&amp;_nc_ad=z-m&amp;_nc_cid=0&amp;_nc_ht=scontent.xx&amp;tp=6&amp;oh=91ad6a0627f1ec336c791e51125ac07a&amp;oe=5FF77FD7"/>
          <p:cNvPicPr>
            <a:picLocks noChangeAspect="1" noChangeArrowheads="1"/>
          </p:cNvPicPr>
          <p:nvPr/>
        </p:nvPicPr>
        <p:blipFill>
          <a:blip r:embed="rId5" cstate="print"/>
          <a:srcRect/>
          <a:stretch>
            <a:fillRect/>
          </a:stretch>
        </p:blipFill>
        <p:spPr bwMode="auto">
          <a:xfrm>
            <a:off x="2714625" y="3714750"/>
            <a:ext cx="4743450" cy="2667000"/>
          </a:xfrm>
          <a:prstGeom prst="rect">
            <a:avLst/>
          </a:prstGeom>
          <a:noFill/>
          <a:ln w="9525">
            <a:noFill/>
            <a:miter lim="800000"/>
            <a:headEnd/>
            <a:tailEnd/>
          </a:ln>
        </p:spPr>
      </p:pic>
      <p:sp>
        <p:nvSpPr>
          <p:cNvPr id="8" name="7 - Στρογγυλεμένο ορθογώνιο"/>
          <p:cNvSpPr/>
          <p:nvPr/>
        </p:nvSpPr>
        <p:spPr>
          <a:xfrm>
            <a:off x="2143125" y="285750"/>
            <a:ext cx="5000625"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solidFill>
                  <a:schemeClr val="bg1"/>
                </a:solidFill>
              </a:rPr>
              <a:t>ΓΙΑ ΤΑ ΑΓΓΕΛΑΚΙΑ ΘΑ ΧΡΕΙΑΣΤΟΥΜΕ:</a:t>
            </a:r>
          </a:p>
        </p:txBody>
      </p:sp>
      <p:sp>
        <p:nvSpPr>
          <p:cNvPr id="22535" name="8 - TextBox"/>
          <p:cNvSpPr txBox="1">
            <a:spLocks noChangeArrowheads="1"/>
          </p:cNvSpPr>
          <p:nvPr/>
        </p:nvSpPr>
        <p:spPr bwMode="auto">
          <a:xfrm>
            <a:off x="1000125" y="1214438"/>
            <a:ext cx="1928813" cy="369887"/>
          </a:xfrm>
          <a:prstGeom prst="rect">
            <a:avLst/>
          </a:prstGeom>
          <a:noFill/>
          <a:ln w="9525">
            <a:noFill/>
            <a:miter lim="800000"/>
            <a:headEnd/>
            <a:tailEnd/>
          </a:ln>
        </p:spPr>
        <p:txBody>
          <a:bodyPr>
            <a:spAutoFit/>
          </a:bodyPr>
          <a:lstStyle/>
          <a:p>
            <a:r>
              <a:rPr lang="el-GR" b="1">
                <a:solidFill>
                  <a:schemeClr val="bg1"/>
                </a:solidFill>
              </a:rPr>
              <a:t>2 χαρτιά Α4</a:t>
            </a:r>
          </a:p>
        </p:txBody>
      </p:sp>
      <p:sp>
        <p:nvSpPr>
          <p:cNvPr id="22536" name="9 - TextBox"/>
          <p:cNvSpPr txBox="1">
            <a:spLocks noChangeArrowheads="1"/>
          </p:cNvSpPr>
          <p:nvPr/>
        </p:nvSpPr>
        <p:spPr bwMode="auto">
          <a:xfrm>
            <a:off x="6029325" y="2614613"/>
            <a:ext cx="3143250" cy="368300"/>
          </a:xfrm>
          <a:prstGeom prst="rect">
            <a:avLst/>
          </a:prstGeom>
          <a:noFill/>
          <a:ln w="9525">
            <a:noFill/>
            <a:miter lim="800000"/>
            <a:headEnd/>
            <a:tailEnd/>
          </a:ln>
        </p:spPr>
        <p:txBody>
          <a:bodyPr>
            <a:spAutoFit/>
          </a:bodyPr>
          <a:lstStyle/>
          <a:p>
            <a:r>
              <a:rPr lang="el-GR" b="1">
                <a:solidFill>
                  <a:schemeClr val="bg1"/>
                </a:solidFill>
              </a:rPr>
              <a:t>Σελοτέιπ ή κόλλα</a:t>
            </a:r>
          </a:p>
        </p:txBody>
      </p:sp>
      <p:sp>
        <p:nvSpPr>
          <p:cNvPr id="22537" name="10 - TextBox"/>
          <p:cNvSpPr txBox="1">
            <a:spLocks noChangeArrowheads="1"/>
          </p:cNvSpPr>
          <p:nvPr/>
        </p:nvSpPr>
        <p:spPr bwMode="auto">
          <a:xfrm>
            <a:off x="3286125" y="3857625"/>
            <a:ext cx="3500438" cy="369888"/>
          </a:xfrm>
          <a:prstGeom prst="rect">
            <a:avLst/>
          </a:prstGeom>
          <a:noFill/>
          <a:ln w="9525">
            <a:noFill/>
            <a:miter lim="800000"/>
            <a:headEnd/>
            <a:tailEnd/>
          </a:ln>
        </p:spPr>
        <p:txBody>
          <a:bodyPr>
            <a:spAutoFit/>
          </a:bodyPr>
          <a:lstStyle/>
          <a:p>
            <a:r>
              <a:rPr lang="el-GR" b="1">
                <a:solidFill>
                  <a:schemeClr val="bg1"/>
                </a:solidFill>
              </a:rPr>
              <a:t>Χρώματα , ψαλίδι, μολύβι </a:t>
            </a:r>
          </a:p>
        </p:txBody>
      </p:sp>
      <p:sp>
        <p:nvSpPr>
          <p:cNvPr id="22538" name="11 - TextBox"/>
          <p:cNvSpPr txBox="1">
            <a:spLocks noChangeArrowheads="1"/>
          </p:cNvSpPr>
          <p:nvPr/>
        </p:nvSpPr>
        <p:spPr bwMode="auto">
          <a:xfrm>
            <a:off x="2643188" y="4214813"/>
            <a:ext cx="3143250" cy="369887"/>
          </a:xfrm>
          <a:prstGeom prst="rect">
            <a:avLst/>
          </a:prstGeom>
          <a:noFill/>
          <a:ln w="9525">
            <a:noFill/>
            <a:miter lim="800000"/>
            <a:headEnd/>
            <a:tailEnd/>
          </a:ln>
        </p:spPr>
        <p:txBody>
          <a:bodyPr>
            <a:spAutoFit/>
          </a:bodyPr>
          <a:lstStyle/>
          <a:p>
            <a:r>
              <a:rPr lang="el-GR" b="1">
                <a:solidFill>
                  <a:schemeClr val="bg1"/>
                </a:solidFill>
              </a:rPr>
              <a:t>Χρυσόσκονη όποιος έχει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5" name="Picture 4" descr="https://scontent.xx.fbcdn.net/v/t1.15752-0/p280x280/130718709_232952844911716_6696836962758574335_n.jpg?_nc_cat=103&amp;ccb=2&amp;_nc_sid=ae9488&amp;_nc_eui2=AeHa1JzseNmAfUuWy_YfSPCLs6sRiQOx9N2zqxGJA7H03TkAFLaf6uMWVXix4ZA55hTedUhIajKL787nW3TG-E3f&amp;_nc_ohc=Ut2lJlo0QRoAX_dLCWW&amp;_nc_ad=z-m&amp;_nc_cid=0&amp;_nc_ht=scontent.xx&amp;tp=6&amp;oh=dba5128d2cd46efff34755e15a822fef&amp;oe=5FF512AA"/>
          <p:cNvPicPr>
            <a:picLocks noChangeAspect="1" noChangeArrowheads="1"/>
          </p:cNvPicPr>
          <p:nvPr/>
        </p:nvPicPr>
        <p:blipFill>
          <a:blip r:embed="rId3" cstate="print"/>
          <a:srcRect/>
          <a:stretch>
            <a:fillRect/>
          </a:stretch>
        </p:blipFill>
        <p:spPr bwMode="auto">
          <a:xfrm>
            <a:off x="1057275" y="1341438"/>
            <a:ext cx="7399338" cy="4159250"/>
          </a:xfrm>
          <a:prstGeom prst="rect">
            <a:avLst/>
          </a:prstGeom>
          <a:noFill/>
          <a:ln w="9525">
            <a:noFill/>
            <a:miter lim="800000"/>
            <a:headEnd/>
            <a:tailEnd/>
          </a:ln>
        </p:spPr>
      </p:pic>
      <p:sp>
        <p:nvSpPr>
          <p:cNvPr id="23556" name="3 - TextBox"/>
          <p:cNvSpPr txBox="1">
            <a:spLocks noChangeArrowheads="1"/>
          </p:cNvSpPr>
          <p:nvPr/>
        </p:nvSpPr>
        <p:spPr bwMode="auto">
          <a:xfrm>
            <a:off x="1116013" y="4724400"/>
            <a:ext cx="7127875" cy="647700"/>
          </a:xfrm>
          <a:prstGeom prst="rect">
            <a:avLst/>
          </a:prstGeom>
          <a:noFill/>
          <a:ln w="9525">
            <a:noFill/>
            <a:miter lim="800000"/>
            <a:headEnd/>
            <a:tailEnd/>
          </a:ln>
        </p:spPr>
        <p:txBody>
          <a:bodyPr>
            <a:spAutoFit/>
          </a:bodyPr>
          <a:lstStyle/>
          <a:p>
            <a:pPr algn="ctr"/>
            <a:r>
              <a:rPr lang="el-GR">
                <a:solidFill>
                  <a:schemeClr val="bg1"/>
                </a:solidFill>
              </a:rPr>
              <a:t>Σχεδιάζουμε στο χαρτί το περίγραμμα της παλάμης μας και έναν κύκλο και τα κόβουμε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4579" name="Picture 6" descr="https://scontent.fskg3-1.fna.fbcdn.net/v/t1.15752-0/p280x280/130780864_1052856711829830_7076393615921370355_n.jpg?_nc_cat=109&amp;ccb=2&amp;_nc_sid=ae9488&amp;_nc_eui2=AeGYgOiv-C7LS4vlNnS-L0tqFb8t0stYNikVvy3Sy1g2KRKmvMlUsMpX9KdNgaPJeP3zxV_OvXCf-I1voV0MhShh&amp;_nc_ohc=2grLSZie3uwAX-P2IAh&amp;_nc_ht=scontent.fskg3-1.fna&amp;tp=6&amp;oh=77d523b54cbfcb673c14902d5d23aecd&amp;oe=5FF7CC75"/>
          <p:cNvPicPr>
            <a:picLocks noChangeAspect="1" noChangeArrowheads="1"/>
          </p:cNvPicPr>
          <p:nvPr/>
        </p:nvPicPr>
        <p:blipFill>
          <a:blip r:embed="rId3" cstate="print"/>
          <a:srcRect/>
          <a:stretch>
            <a:fillRect/>
          </a:stretch>
        </p:blipFill>
        <p:spPr bwMode="auto">
          <a:xfrm>
            <a:off x="214313" y="877888"/>
            <a:ext cx="2413000" cy="4294187"/>
          </a:xfrm>
          <a:prstGeom prst="rect">
            <a:avLst/>
          </a:prstGeom>
          <a:noFill/>
          <a:ln w="9525">
            <a:noFill/>
            <a:miter lim="800000"/>
            <a:headEnd/>
            <a:tailEnd/>
          </a:ln>
        </p:spPr>
      </p:pic>
      <p:pic>
        <p:nvPicPr>
          <p:cNvPr id="24580" name="Picture 2" descr="https://scontent.fskg3-1.fna.fbcdn.net/v/t1.15752-0/p280x280/130924622_136974537994494_4316808831963943647_n.jpg?_nc_cat=102&amp;ccb=2&amp;_nc_sid=ae9488&amp;_nc_eui2=AeGGP4pYElPWXRtL-Ea7b5KYyJhsrId29e_ImGysh3b17wQE-lVITq3qTwiYVDYt-dqkCqc6TlVulsRWbDX9lVa2&amp;_nc_ohc=KugXkwVdLGoAX_b17Gv&amp;_nc_ht=scontent.fskg3-1.fna&amp;tp=6&amp;oh=9c4f4bd4b0feac6a541f2f1f2f741a49&amp;oe=5FF71C38"/>
          <p:cNvPicPr>
            <a:picLocks noChangeAspect="1" noChangeArrowheads="1"/>
          </p:cNvPicPr>
          <p:nvPr/>
        </p:nvPicPr>
        <p:blipFill>
          <a:blip r:embed="rId4" cstate="print"/>
          <a:srcRect/>
          <a:stretch>
            <a:fillRect/>
          </a:stretch>
        </p:blipFill>
        <p:spPr bwMode="auto">
          <a:xfrm>
            <a:off x="2700338" y="549275"/>
            <a:ext cx="2376487" cy="4225925"/>
          </a:xfrm>
          <a:prstGeom prst="rect">
            <a:avLst/>
          </a:prstGeom>
          <a:noFill/>
          <a:ln w="9525">
            <a:noFill/>
            <a:miter lim="800000"/>
            <a:headEnd/>
            <a:tailEnd/>
          </a:ln>
        </p:spPr>
      </p:pic>
      <p:pic>
        <p:nvPicPr>
          <p:cNvPr id="24581" name="Picture 4" descr="https://scontent.fskg3-1.fna.fbcdn.net/v/t1.15752-0/p280x280/130764092_390621395329147_3597523328382082467_n.jpg?_nc_cat=106&amp;ccb=2&amp;_nc_sid=ae9488&amp;_nc_eui2=AeEPs06CingDKzBimAHOwR2zSzKGqU9aHWlLMoapT1odaTLLti82Tjw4_a1E_PbARUNguAtawpscu50EFZJeUABA&amp;_nc_ohc=CCb9bXCUguoAX8KgGLo&amp;_nc_ht=scontent.fskg3-1.fna&amp;tp=6&amp;oh=ddf9083daeb5d80e73b427036dd6b226&amp;oe=5FF50979"/>
          <p:cNvPicPr>
            <a:picLocks noChangeAspect="1" noChangeArrowheads="1"/>
          </p:cNvPicPr>
          <p:nvPr/>
        </p:nvPicPr>
        <p:blipFill>
          <a:blip r:embed="rId5" cstate="print"/>
          <a:srcRect/>
          <a:stretch>
            <a:fillRect/>
          </a:stretch>
        </p:blipFill>
        <p:spPr bwMode="auto">
          <a:xfrm>
            <a:off x="5130800" y="1773238"/>
            <a:ext cx="3884613" cy="2184400"/>
          </a:xfrm>
          <a:prstGeom prst="rect">
            <a:avLst/>
          </a:prstGeom>
          <a:noFill/>
          <a:ln w="9525">
            <a:noFill/>
            <a:miter lim="800000"/>
            <a:headEnd/>
            <a:tailEnd/>
          </a:ln>
        </p:spPr>
      </p:pic>
      <p:sp>
        <p:nvSpPr>
          <p:cNvPr id="24582" name="6 - TextBox"/>
          <p:cNvSpPr txBox="1">
            <a:spLocks noChangeArrowheads="1"/>
          </p:cNvSpPr>
          <p:nvPr/>
        </p:nvSpPr>
        <p:spPr bwMode="auto">
          <a:xfrm>
            <a:off x="214313" y="4000500"/>
            <a:ext cx="2286000" cy="1200150"/>
          </a:xfrm>
          <a:prstGeom prst="rect">
            <a:avLst/>
          </a:prstGeom>
          <a:noFill/>
          <a:ln w="9525">
            <a:noFill/>
            <a:miter lim="800000"/>
            <a:headEnd/>
            <a:tailEnd/>
          </a:ln>
        </p:spPr>
        <p:txBody>
          <a:bodyPr>
            <a:spAutoFit/>
          </a:bodyPr>
          <a:lstStyle/>
          <a:p>
            <a:r>
              <a:rPr lang="el-GR">
                <a:solidFill>
                  <a:schemeClr val="bg1"/>
                </a:solidFill>
              </a:rPr>
              <a:t>Κόβουμε το Α4 στη μέση και με το μισό φτιάχνουμε έναν κώνο. </a:t>
            </a:r>
          </a:p>
        </p:txBody>
      </p:sp>
      <p:sp>
        <p:nvSpPr>
          <p:cNvPr id="24583" name="7 - TextBox"/>
          <p:cNvSpPr txBox="1">
            <a:spLocks noChangeArrowheads="1"/>
          </p:cNvSpPr>
          <p:nvPr/>
        </p:nvSpPr>
        <p:spPr bwMode="auto">
          <a:xfrm>
            <a:off x="2843213" y="3644900"/>
            <a:ext cx="1928812" cy="1077913"/>
          </a:xfrm>
          <a:prstGeom prst="rect">
            <a:avLst/>
          </a:prstGeom>
          <a:noFill/>
          <a:ln w="9525">
            <a:noFill/>
            <a:miter lim="800000"/>
            <a:headEnd/>
            <a:tailEnd/>
          </a:ln>
        </p:spPr>
        <p:txBody>
          <a:bodyPr>
            <a:spAutoFit/>
          </a:bodyPr>
          <a:lstStyle/>
          <a:p>
            <a:r>
              <a:rPr lang="el-GR" sz="1600">
                <a:solidFill>
                  <a:schemeClr val="bg1"/>
                </a:solidFill>
              </a:rPr>
              <a:t>Κολλάμε τον κύκλο στον κώνο αφού έχουμε σχεδιάσει μάτια, μύτη κτλ</a:t>
            </a:r>
          </a:p>
        </p:txBody>
      </p:sp>
      <p:sp>
        <p:nvSpPr>
          <p:cNvPr id="24584" name="8 - TextBox"/>
          <p:cNvSpPr txBox="1">
            <a:spLocks noChangeArrowheads="1"/>
          </p:cNvSpPr>
          <p:nvPr/>
        </p:nvSpPr>
        <p:spPr bwMode="auto">
          <a:xfrm>
            <a:off x="5292725" y="3213100"/>
            <a:ext cx="3382963" cy="646113"/>
          </a:xfrm>
          <a:prstGeom prst="rect">
            <a:avLst/>
          </a:prstGeom>
          <a:noFill/>
          <a:ln w="9525">
            <a:noFill/>
            <a:miter lim="800000"/>
            <a:headEnd/>
            <a:tailEnd/>
          </a:ln>
        </p:spPr>
        <p:txBody>
          <a:bodyPr>
            <a:spAutoFit/>
          </a:bodyPr>
          <a:lstStyle/>
          <a:p>
            <a:pPr algn="ctr"/>
            <a:r>
              <a:rPr lang="el-GR">
                <a:solidFill>
                  <a:schemeClr val="bg1"/>
                </a:solidFill>
              </a:rPr>
              <a:t>Κολλάμε και τις παλάμες μας για φτερά.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Yellow White Polygonal Mosaic Background, Vector illustration, Creative  Business Design Templates — Stock Vector © sumaetho #6689207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5603" name="Picture 2" descr="https://scontent.xx.fbcdn.net/v/t1.15752-0/p280x280/130759046_415574929631832_8415570662648356151_n.jpg?_nc_cat=106&amp;ccb=2&amp;_nc_sid=ae9488&amp;_nc_eui2=AeEswfnOO_vCd3JNbNsBpEe2u5kVi9Bdq8u7mRWL0F2ry4i81A9vXOt4kkDaR1QT8wjbgJevwnC7OsXWv-Wdz_c6&amp;_nc_ohc=oxNaKMnxiPYAX88JgBt&amp;_nc_ad=z-m&amp;_nc_cid=0&amp;_nc_ht=scontent.xx&amp;tp=6&amp;oh=c534bb346fee5c7d9f06cc9db5de3452&amp;oe=5FF6A8B1"/>
          <p:cNvPicPr>
            <a:picLocks noChangeAspect="1" noChangeArrowheads="1"/>
          </p:cNvPicPr>
          <p:nvPr/>
        </p:nvPicPr>
        <p:blipFill>
          <a:blip r:embed="rId3" cstate="print"/>
          <a:srcRect/>
          <a:stretch>
            <a:fillRect/>
          </a:stretch>
        </p:blipFill>
        <p:spPr bwMode="auto">
          <a:xfrm>
            <a:off x="3203575" y="0"/>
            <a:ext cx="5786438" cy="3252788"/>
          </a:xfrm>
          <a:prstGeom prst="rect">
            <a:avLst/>
          </a:prstGeom>
          <a:noFill/>
          <a:ln w="9525">
            <a:noFill/>
            <a:miter lim="800000"/>
            <a:headEnd/>
            <a:tailEnd/>
          </a:ln>
        </p:spPr>
      </p:pic>
      <p:pic>
        <p:nvPicPr>
          <p:cNvPr id="25604" name="Picture 6" descr="https://scontent.fskg3-1.fna.fbcdn.net/v/t1.15752-0/p280x280/130705968_207002354303570_4694334679358086926_n.jpg?_nc_cat=104&amp;ccb=2&amp;_nc_sid=ae9488&amp;_nc_eui2=AeGD-jTBIuvRhT2ERH7mybPcnPEbvrsd8Pac8Ru-ux3w9mntAh_Pb6RRVMUw09DWjrJjh_BQxhtrR0cnx7hINC42&amp;_nc_ohc=SNxAPM3NvcUAX9G2t1L&amp;_nc_ht=scontent.fskg3-1.fna&amp;tp=6&amp;oh=6aa12548097ed440257bae4b6bf3cc74&amp;oe=5FF833B4"/>
          <p:cNvPicPr>
            <a:picLocks noChangeAspect="1" noChangeArrowheads="1"/>
          </p:cNvPicPr>
          <p:nvPr/>
        </p:nvPicPr>
        <p:blipFill>
          <a:blip r:embed="rId4" cstate="print"/>
          <a:srcRect/>
          <a:stretch>
            <a:fillRect/>
          </a:stretch>
        </p:blipFill>
        <p:spPr bwMode="auto">
          <a:xfrm>
            <a:off x="468313" y="3716338"/>
            <a:ext cx="5286375" cy="2971800"/>
          </a:xfrm>
          <a:prstGeom prst="rect">
            <a:avLst/>
          </a:prstGeom>
          <a:noFill/>
          <a:ln w="9525">
            <a:noFill/>
            <a:miter lim="800000"/>
            <a:headEnd/>
            <a:tailEnd/>
          </a:ln>
        </p:spPr>
      </p:pic>
      <p:sp>
        <p:nvSpPr>
          <p:cNvPr id="7" name="6 - Ορθογώνιο"/>
          <p:cNvSpPr/>
          <p:nvPr/>
        </p:nvSpPr>
        <p:spPr>
          <a:xfrm>
            <a:off x="0" y="2852936"/>
            <a:ext cx="939653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l-G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Το αγγελάκι μας είναι έτοιμο</a:t>
            </a: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8" name="7 - Ορθογώνιο"/>
          <p:cNvSpPr/>
          <p:nvPr/>
        </p:nvSpPr>
        <p:spPr>
          <a:xfrm rot="20988490">
            <a:off x="4892436" y="5202506"/>
            <a:ext cx="3830921"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l-G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Καλή επιτυχία!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atholiccourier.com/sites/default/files/styles/parker_featuredgallery/public/field/image/18E044C5-238E-4CA9-B6DBB53080744BB2.jpg?itok=BmMoNy7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2 - Ορθογώνιο"/>
          <p:cNvSpPr>
            <a:spLocks noChangeArrowheads="1"/>
          </p:cNvSpPr>
          <p:nvPr/>
        </p:nvSpPr>
        <p:spPr bwMode="auto">
          <a:xfrm>
            <a:off x="4464050" y="4581525"/>
            <a:ext cx="4679950" cy="2862263"/>
          </a:xfrm>
          <a:prstGeom prst="rect">
            <a:avLst/>
          </a:prstGeom>
          <a:noFill/>
          <a:ln w="9525">
            <a:noFill/>
            <a:miter lim="800000"/>
            <a:headEnd/>
            <a:tailEnd/>
          </a:ln>
        </p:spPr>
        <p:txBody>
          <a:bodyPr>
            <a:spAutoFit/>
          </a:bodyPr>
          <a:lstStyle/>
          <a:p>
            <a:r>
              <a:rPr lang="el-GR">
                <a:latin typeface="Calibri" pitchFamily="34" charset="0"/>
              </a:rPr>
              <a:t>Στην ίδια πόλη ζούσε ένας ξυλουργός που τον έλεγαν Ιωσήφ. Ο Ιωσήφ προστάτευε κι αγαπούσε τη Μαρία.</a:t>
            </a:r>
            <a:br>
              <a:rPr lang="el-GR">
                <a:latin typeface="Calibri" pitchFamily="34" charset="0"/>
              </a:rPr>
            </a:br>
            <a:r>
              <a:rPr lang="el-GR">
                <a:latin typeface="Calibri" pitchFamily="34" charset="0"/>
              </a:rPr>
              <a:t>Ο άγγελος παρουσιάστηκε και σε κείνον και του είπε ότι η Μαρία θα έφερνε στον κόσμο το Γιο του θεού. Τότε, εκείνος, γεμάτος χαρά, έτρεξε στη Μαρία και της διηγήθηκε όσα του είπε ο άγγελος.</a:t>
            </a:r>
          </a:p>
          <a:p>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ethlehem Christmas Pullback. Camera Pulls Stock Footage Video (100%  Royalty-free) 607318 | Shutterstock"/>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123" name="Picture 2" descr="Maria, Josef og Jesus 2) På rejse og ophold i Bethlehem | Desenhos  natalinos, Nascimento de jesus, Desenhos biblicos"/>
          <p:cNvPicPr>
            <a:picLocks noChangeAspect="1" noChangeArrowheads="1"/>
          </p:cNvPicPr>
          <p:nvPr/>
        </p:nvPicPr>
        <p:blipFill>
          <a:blip r:embed="rId3" cstate="print"/>
          <a:srcRect/>
          <a:stretch>
            <a:fillRect/>
          </a:stretch>
        </p:blipFill>
        <p:spPr bwMode="auto">
          <a:xfrm>
            <a:off x="684213" y="2636838"/>
            <a:ext cx="5348287" cy="4005262"/>
          </a:xfrm>
          <a:prstGeom prst="rect">
            <a:avLst/>
          </a:prstGeom>
          <a:noFill/>
          <a:ln w="9525">
            <a:noFill/>
            <a:miter lim="800000"/>
            <a:headEnd/>
            <a:tailEnd/>
          </a:ln>
        </p:spPr>
      </p:pic>
      <p:sp>
        <p:nvSpPr>
          <p:cNvPr id="5124" name="4 - Ορθογώνιο"/>
          <p:cNvSpPr>
            <a:spLocks noChangeArrowheads="1"/>
          </p:cNvSpPr>
          <p:nvPr/>
        </p:nvSpPr>
        <p:spPr bwMode="auto">
          <a:xfrm>
            <a:off x="5364163" y="188913"/>
            <a:ext cx="3600450" cy="2862262"/>
          </a:xfrm>
          <a:prstGeom prst="rect">
            <a:avLst/>
          </a:prstGeom>
          <a:noFill/>
          <a:ln w="9525">
            <a:noFill/>
            <a:miter lim="800000"/>
            <a:headEnd/>
            <a:tailEnd/>
          </a:ln>
        </p:spPr>
        <p:txBody>
          <a:bodyPr>
            <a:spAutoFit/>
          </a:bodyPr>
          <a:lstStyle/>
          <a:p>
            <a:r>
              <a:rPr lang="el-GR">
                <a:latin typeface="Calibri" pitchFamily="34" charset="0"/>
              </a:rPr>
              <a:t>Μια μέρα, ήρθε μια διαταγή απ’ τον κυβερνήτη της χώρας. Όλοι οι κάτοικοι έπρεπε να επιστρέψουν στον τόπο που γεννήθηκαν για να μετρηθούν. Ο Ιωσήφ άρχισε ν’ ανησυχεί πολύ. Αυτός και η Μαρία έπρεπε να πάνε στη Βηθλεέμ, μια πόλη που ήταν πολύ μακριά και η Μαρία ήταν έτοιμη να γεννήσει το μωρό της.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ethlehem Vector photos, royalty-free images, graphics, vectors &amp; videos |  Adobe Stock"/>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pic>
        <p:nvPicPr>
          <p:cNvPr id="6147" name="Picture 10" descr="Arana — альбом «SCRAP KITS / SCRAP KITS 13 / SK He Is Born» на  Яндекс.Фотках | Рождественские узоры, Рождественские поделки, Узоры"/>
          <p:cNvPicPr>
            <a:picLocks noChangeAspect="1" noChangeArrowheads="1"/>
          </p:cNvPicPr>
          <p:nvPr/>
        </p:nvPicPr>
        <p:blipFill>
          <a:blip r:embed="rId3" cstate="print"/>
          <a:srcRect/>
          <a:stretch>
            <a:fillRect/>
          </a:stretch>
        </p:blipFill>
        <p:spPr bwMode="auto">
          <a:xfrm>
            <a:off x="5434013" y="4365625"/>
            <a:ext cx="3709987" cy="2492375"/>
          </a:xfrm>
          <a:prstGeom prst="rect">
            <a:avLst/>
          </a:prstGeom>
          <a:noFill/>
          <a:ln w="9525">
            <a:noFill/>
            <a:miter lim="800000"/>
            <a:headEnd/>
            <a:tailEnd/>
          </a:ln>
        </p:spPr>
      </p:pic>
      <p:pic>
        <p:nvPicPr>
          <p:cNvPr id="6148" name="Picture 2" descr="Maria, Josef og Jesus 2) På rejse og ophold i Bethlehem | Desenhos  natalinos, Nascimento de jesus, Desenhos biblicos"/>
          <p:cNvPicPr>
            <a:picLocks noChangeAspect="1" noChangeArrowheads="1"/>
          </p:cNvPicPr>
          <p:nvPr/>
        </p:nvPicPr>
        <p:blipFill>
          <a:blip r:embed="rId4" cstate="print"/>
          <a:srcRect/>
          <a:stretch>
            <a:fillRect/>
          </a:stretch>
        </p:blipFill>
        <p:spPr bwMode="auto">
          <a:xfrm>
            <a:off x="2411413" y="4437063"/>
            <a:ext cx="2305050" cy="1725612"/>
          </a:xfrm>
          <a:prstGeom prst="rect">
            <a:avLst/>
          </a:prstGeom>
          <a:noFill/>
          <a:ln w="9525">
            <a:noFill/>
            <a:miter lim="800000"/>
            <a:headEnd/>
            <a:tailEnd/>
          </a:ln>
        </p:spPr>
      </p:pic>
      <p:pic>
        <p:nvPicPr>
          <p:cNvPr id="6149" name="Picture 14" descr="Deseret Book: Books, DVDs, Music, Art &amp; more for LDS Families - Deseret Book"/>
          <p:cNvPicPr>
            <a:picLocks noChangeAspect="1" noChangeArrowheads="1"/>
          </p:cNvPicPr>
          <p:nvPr/>
        </p:nvPicPr>
        <p:blipFill>
          <a:blip r:embed="rId5" cstate="print"/>
          <a:srcRect/>
          <a:stretch>
            <a:fillRect/>
          </a:stretch>
        </p:blipFill>
        <p:spPr bwMode="auto">
          <a:xfrm>
            <a:off x="7019925" y="5516563"/>
            <a:ext cx="1584325" cy="1584325"/>
          </a:xfrm>
          <a:prstGeom prst="rect">
            <a:avLst/>
          </a:prstGeom>
          <a:noFill/>
          <a:ln w="9525">
            <a:noFill/>
            <a:miter lim="800000"/>
            <a:headEnd/>
            <a:tailEnd/>
          </a:ln>
        </p:spPr>
      </p:pic>
      <p:pic>
        <p:nvPicPr>
          <p:cNvPr id="6150" name="Picture 16" descr="Library of bible character graphic stock for kids png files ▻▻▻ Clipart Art  2019"/>
          <p:cNvPicPr>
            <a:picLocks noChangeAspect="1" noChangeArrowheads="1"/>
          </p:cNvPicPr>
          <p:nvPr/>
        </p:nvPicPr>
        <p:blipFill>
          <a:blip r:embed="rId6" cstate="print"/>
          <a:srcRect/>
          <a:stretch>
            <a:fillRect/>
          </a:stretch>
        </p:blipFill>
        <p:spPr bwMode="auto">
          <a:xfrm>
            <a:off x="900113" y="4968875"/>
            <a:ext cx="1439862" cy="1889125"/>
          </a:xfrm>
          <a:prstGeom prst="rect">
            <a:avLst/>
          </a:prstGeom>
          <a:noFill/>
          <a:ln w="9525">
            <a:noFill/>
            <a:miter lim="800000"/>
            <a:headEnd/>
            <a:tailEnd/>
          </a:ln>
        </p:spPr>
      </p:pic>
      <p:sp>
        <p:nvSpPr>
          <p:cNvPr id="6151" name="11 - Ορθογώνιο"/>
          <p:cNvSpPr>
            <a:spLocks noChangeArrowheads="1"/>
          </p:cNvSpPr>
          <p:nvPr/>
        </p:nvSpPr>
        <p:spPr bwMode="auto">
          <a:xfrm>
            <a:off x="5040313" y="0"/>
            <a:ext cx="4103687" cy="2862263"/>
          </a:xfrm>
          <a:prstGeom prst="rect">
            <a:avLst/>
          </a:prstGeom>
          <a:noFill/>
          <a:ln w="9525">
            <a:noFill/>
            <a:miter lim="800000"/>
            <a:headEnd/>
            <a:tailEnd/>
          </a:ln>
        </p:spPr>
        <p:txBody>
          <a:bodyPr>
            <a:spAutoFit/>
          </a:bodyPr>
          <a:lstStyle/>
          <a:p>
            <a:r>
              <a:rPr lang="el-GR" sz="1600">
                <a:latin typeface="Calibri" pitchFamily="34" charset="0"/>
              </a:rPr>
              <a:t>Την άλλη μέρα, μόλις χάραξε, ξεκίνησαν. Ο </a:t>
            </a:r>
            <a:r>
              <a:rPr lang="el-GR" sz="1600">
                <a:solidFill>
                  <a:schemeClr val="bg1"/>
                </a:solidFill>
                <a:latin typeface="Calibri" pitchFamily="34" charset="0"/>
              </a:rPr>
              <a:t>Ιωσήφ με τα πόδια, η Μαρία καβάλα σ’ ένα γάιδαρο. Ο δρόμος ήταν μακρύς και δύσκολος. Κατάφεραν να φθάσουν στη Βηθλεέμ αργά το απόγευμα. Η πόλη ήταν γεμάτη κόσμο. Ο Ιωσήφ προσπάθησε να βρει κάποιο μέρος για να μείνουν το βράδυ, αλλά όλα τα δωμάτια ήταν γεμάτα. Η Μαρία ήταν τόσο κουρασμένη, που με δυσκολία στεκόταν στα πόδια της.</a:t>
            </a:r>
          </a:p>
          <a:p>
            <a:r>
              <a:rPr lang="el-GR">
                <a:latin typeface="Calibri" pitchFamily="34" charset="0"/>
              </a:rPr>
              <a:t/>
            </a:r>
            <a:br>
              <a:rPr lang="el-GR">
                <a:latin typeface="Calibri" pitchFamily="34" charset="0"/>
              </a:rPr>
            </a:br>
            <a:endParaRPr lang="el-GR">
              <a:latin typeface="Calibri" pitchFamily="34" charset="0"/>
            </a:endParaRPr>
          </a:p>
        </p:txBody>
      </p:sp>
      <p:sp>
        <p:nvSpPr>
          <p:cNvPr id="6152" name="12 - Ορθογώνιο"/>
          <p:cNvSpPr>
            <a:spLocks noChangeArrowheads="1"/>
          </p:cNvSpPr>
          <p:nvPr/>
        </p:nvSpPr>
        <p:spPr bwMode="auto">
          <a:xfrm>
            <a:off x="4967288" y="2276475"/>
            <a:ext cx="4176712" cy="2062163"/>
          </a:xfrm>
          <a:prstGeom prst="rect">
            <a:avLst/>
          </a:prstGeom>
          <a:noFill/>
          <a:ln w="9525">
            <a:noFill/>
            <a:miter lim="800000"/>
            <a:headEnd/>
            <a:tailEnd/>
          </a:ln>
        </p:spPr>
        <p:txBody>
          <a:bodyPr>
            <a:spAutoFit/>
          </a:bodyPr>
          <a:lstStyle/>
          <a:p>
            <a:r>
              <a:rPr lang="el-GR" sz="1600">
                <a:solidFill>
                  <a:schemeClr val="bg1"/>
                </a:solidFill>
                <a:latin typeface="Calibri" pitchFamily="34" charset="0"/>
              </a:rPr>
              <a:t>Στο τέλος, ένας ταβερνιάρης τους λυπήθηκε και τους είπε: «Όλα τα δωμάτια είναι γεμάτα, αλλά μπορείτε να μείνετε στο στάβλο μου. Εκεί είναι καθαρά και ζεστά». Ο Ιωσήφ τον ευχαρίστησε και πήγαν στο στάβλο. Ο σανός ήταν μαλακός και μύριζε όμορφα. Η Μαρία και ο Ιωσήφ ήταν κατάκοποι. Έτσι ξάπλωσαν για να ξεκουραστούν.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rtoon Nativity Christmas Scene A Christmas nativity scene cartoon, with baby Jesus, Mary and Joseph in the manger with donkey and other animals. The City of Bethlehem and star above. Christian religious illustration. bethlehem stock illustration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2 - Ορθογώνιο"/>
          <p:cNvSpPr>
            <a:spLocks noChangeArrowheads="1"/>
          </p:cNvSpPr>
          <p:nvPr/>
        </p:nvSpPr>
        <p:spPr bwMode="auto">
          <a:xfrm>
            <a:off x="0" y="0"/>
            <a:ext cx="4572000" cy="1816100"/>
          </a:xfrm>
          <a:prstGeom prst="rect">
            <a:avLst/>
          </a:prstGeom>
          <a:noFill/>
          <a:ln w="9525">
            <a:noFill/>
            <a:miter lim="800000"/>
            <a:headEnd/>
            <a:tailEnd/>
          </a:ln>
        </p:spPr>
        <p:txBody>
          <a:bodyPr>
            <a:spAutoFit/>
          </a:bodyPr>
          <a:lstStyle/>
          <a:p>
            <a:r>
              <a:rPr lang="el-GR" sz="1600">
                <a:solidFill>
                  <a:schemeClr val="bg1"/>
                </a:solidFill>
                <a:latin typeface="Calibri" pitchFamily="34" charset="0"/>
              </a:rPr>
              <a:t>Εκείνη τη νύχτα, η Μαρία γέννησε το μωρό της. Ήταν αγόρι, όπως το είχε πει ο άγγελος. Το ονόμασαν Ιησού. Η Μαρία το τύλιξε σε μια κουβέρτα και το ξάπλωσε μέσα σε μια φάτνη, που ήταν ζεστά και μαλακά. Η Μαρία και ο Ιωσήφ κοιτούσαν το μωρό με λατρεία. Το ένιωθαν κι οι δυο ότι ήταν ένα ξεχωριστό μωρό.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lustration by Linda Jean River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3 - Ορθογώνιο"/>
          <p:cNvSpPr>
            <a:spLocks noChangeArrowheads="1"/>
          </p:cNvSpPr>
          <p:nvPr/>
        </p:nvSpPr>
        <p:spPr bwMode="auto">
          <a:xfrm>
            <a:off x="0" y="0"/>
            <a:ext cx="4572000" cy="2062163"/>
          </a:xfrm>
          <a:prstGeom prst="rect">
            <a:avLst/>
          </a:prstGeom>
          <a:noFill/>
          <a:ln w="9525">
            <a:noFill/>
            <a:miter lim="800000"/>
            <a:headEnd/>
            <a:tailEnd/>
          </a:ln>
        </p:spPr>
        <p:txBody>
          <a:bodyPr>
            <a:spAutoFit/>
          </a:bodyPr>
          <a:lstStyle/>
          <a:p>
            <a:r>
              <a:rPr lang="el-GR" sz="1600">
                <a:latin typeface="Calibri" pitchFamily="34" charset="0"/>
              </a:rPr>
              <a:t>Στο λόφο πάνω απ’ την πόλη μερικοί βοσκοί πρόσεχαν τα πρόβατά τους. Ξαφνικά, ο ουρανός γέμισε φως και παρουσιάστηκε ένας άγγελος. Οι βοσκοί έπεσαν στη γη τρομοκρατημένοι. «Μη φοβάστε. Σας φέρνω καλά νέα», τους είπε ο άγγελος. «Σήμερα γεννήθηκε ένα παιδί. Είναι ο Γιος του θεού. Το πιο λαμπρό αστέρι θα σας οδηγήσει να τον βρείτε στη Βηθλεέμ, μέσα σε μια φάτνη».</a:t>
            </a:r>
          </a:p>
        </p:txBody>
      </p:sp>
      <p:sp>
        <p:nvSpPr>
          <p:cNvPr id="8196" name="4 - Ορθογώνιο"/>
          <p:cNvSpPr>
            <a:spLocks noChangeArrowheads="1"/>
          </p:cNvSpPr>
          <p:nvPr/>
        </p:nvSpPr>
        <p:spPr bwMode="auto">
          <a:xfrm>
            <a:off x="3492500" y="3933825"/>
            <a:ext cx="3509963" cy="3230563"/>
          </a:xfrm>
          <a:prstGeom prst="rect">
            <a:avLst/>
          </a:prstGeom>
          <a:noFill/>
          <a:ln w="9525">
            <a:noFill/>
            <a:miter lim="800000"/>
            <a:headEnd/>
            <a:tailEnd/>
          </a:ln>
        </p:spPr>
        <p:txBody>
          <a:bodyPr>
            <a:spAutoFit/>
          </a:bodyPr>
          <a:lstStyle/>
          <a:p>
            <a:r>
              <a:rPr lang="el-GR" sz="1400">
                <a:latin typeface="Calibri" pitchFamily="34" charset="0"/>
              </a:rPr>
              <a:t>Οι βοσκοί κοιτούσαν με θαυμασμό τον ουρανό, που είχε γεμίσει με αγγέλους που τραγουδούσαν. Ένα μεγάλο και λαμπερό αστέρι φώτιζε όλη την πλάση. «Πρέπει να πάμε να βρούμε αυτό το παιδί», είπε ο ένας. «Να του πάμε για δώρο ένα απ’ τα νεογέννητα αρνάκια μας». Έτσι, λοιπόν, ακολούθησαν το άστρο κι έφτασαν στη βηθλεέμ. Βρήκαν τον Ιησού μέσα στο στάβλο, μαζί με τη Μαρία και τον Ιωσήφ. Συγκινημένοι έπεσαν στα γόνατα και του πρόσφεραν το δώρο τους.</a:t>
            </a:r>
          </a:p>
          <a:p>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shepherds visit the baby Jesus | Catholic Courier"/>
          <p:cNvPicPr>
            <a:picLocks noChangeAspect="1" noChangeArrowheads="1"/>
          </p:cNvPicPr>
          <p:nvPr/>
        </p:nvPicPr>
        <p:blipFill>
          <a:blip r:embed="rId2" cstate="print"/>
          <a:srcRect/>
          <a:stretch>
            <a:fillRect/>
          </a:stretch>
        </p:blipFill>
        <p:spPr bwMode="auto">
          <a:xfrm>
            <a:off x="0" y="0"/>
            <a:ext cx="9172575" cy="6858000"/>
          </a:xfrm>
          <a:prstGeom prst="rect">
            <a:avLst/>
          </a:prstGeom>
          <a:noFill/>
          <a:ln w="9525">
            <a:noFill/>
            <a:miter lim="800000"/>
            <a:headEnd/>
            <a:tailEnd/>
          </a:ln>
        </p:spPr>
      </p:pic>
      <p:sp>
        <p:nvSpPr>
          <p:cNvPr id="9219" name="3 - Ορθογώνιο"/>
          <p:cNvSpPr>
            <a:spLocks noChangeArrowheads="1"/>
          </p:cNvSpPr>
          <p:nvPr/>
        </p:nvSpPr>
        <p:spPr bwMode="auto">
          <a:xfrm>
            <a:off x="0" y="5516563"/>
            <a:ext cx="4572000" cy="1477962"/>
          </a:xfrm>
          <a:prstGeom prst="rect">
            <a:avLst/>
          </a:prstGeom>
          <a:noFill/>
          <a:ln w="9525">
            <a:noFill/>
            <a:miter lim="800000"/>
            <a:headEnd/>
            <a:tailEnd/>
          </a:ln>
        </p:spPr>
        <p:txBody>
          <a:bodyPr>
            <a:spAutoFit/>
          </a:bodyPr>
          <a:lstStyle/>
          <a:p>
            <a:r>
              <a:rPr lang="el-GR">
                <a:latin typeface="Calibri" pitchFamily="34" charset="0"/>
              </a:rPr>
              <a:t> Βρήκαν τον Ιησού μέσα στο στάβλο, μαζί με τη Μαρία και τον Ιωσήφ. Συγκινημένοι έπεσαν στα γόνατα και του πρόσφεραν το δώρο τους.</a:t>
            </a:r>
          </a:p>
          <a:p>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oseph flees to Egypt with Mary and Jesus | Catholic Courier"/>
          <p:cNvPicPr>
            <a:picLocks noChangeAspect="1" noChangeArrowheads="1"/>
          </p:cNvPicPr>
          <p:nvPr/>
        </p:nvPicPr>
        <p:blipFill>
          <a:blip r:embed="rId2" cstate="print"/>
          <a:srcRect/>
          <a:stretch>
            <a:fillRect/>
          </a:stretch>
        </p:blipFill>
        <p:spPr bwMode="auto">
          <a:xfrm>
            <a:off x="0" y="0"/>
            <a:ext cx="9144000" cy="7067550"/>
          </a:xfrm>
          <a:prstGeom prst="rect">
            <a:avLst/>
          </a:prstGeom>
          <a:noFill/>
          <a:ln w="9525">
            <a:noFill/>
            <a:miter lim="800000"/>
            <a:headEnd/>
            <a:tailEnd/>
          </a:ln>
        </p:spPr>
      </p:pic>
      <p:sp>
        <p:nvSpPr>
          <p:cNvPr id="10243" name="2 - Ορθογώνιο"/>
          <p:cNvSpPr>
            <a:spLocks noChangeArrowheads="1"/>
          </p:cNvSpPr>
          <p:nvPr/>
        </p:nvSpPr>
        <p:spPr bwMode="auto">
          <a:xfrm>
            <a:off x="0" y="0"/>
            <a:ext cx="9144000" cy="2062163"/>
          </a:xfrm>
          <a:prstGeom prst="rect">
            <a:avLst/>
          </a:prstGeom>
          <a:noFill/>
          <a:ln w="9525">
            <a:noFill/>
            <a:miter lim="800000"/>
            <a:headEnd/>
            <a:tailEnd/>
          </a:ln>
        </p:spPr>
        <p:txBody>
          <a:bodyPr>
            <a:spAutoFit/>
          </a:bodyPr>
          <a:lstStyle/>
          <a:p>
            <a:r>
              <a:rPr lang="el-GR" sz="1600" b="1">
                <a:solidFill>
                  <a:schemeClr val="bg1"/>
                </a:solidFill>
                <a:latin typeface="Calibri" pitchFamily="34" charset="0"/>
              </a:rPr>
              <a:t>Πολύ μακριά, σε μια χώρα της Ανατολής, ζούσαν τρεις σοφοί άνθρωποι. Μια μέρα, είδαν ένα πολύ λαμπρό αστέρι στον ουρανό. Ήθελαν να μάθουν τι σήμαινε. Έψαξαν στα βιβλία τους για να βρουν την απάντηση. «Ένας νέος και μεγάλος βασιλιάς γεννήθηκε», είπαν. «Αυτό δείχνει το λαμπρό αστέρι». Πρέπει να πάμε να τον βρούμε για να τον προσκυνήσουμε. Το άστρο θα μας οδηγήσει».</a:t>
            </a:r>
            <a:br>
              <a:rPr lang="el-GR" sz="1600" b="1">
                <a:solidFill>
                  <a:schemeClr val="bg1"/>
                </a:solidFill>
                <a:latin typeface="Calibri" pitchFamily="34" charset="0"/>
              </a:rPr>
            </a:br>
            <a:r>
              <a:rPr lang="el-GR" sz="1600" b="1">
                <a:solidFill>
                  <a:schemeClr val="bg1"/>
                </a:solidFill>
                <a:latin typeface="Calibri" pitchFamily="34" charset="0"/>
              </a:rPr>
              <a:t>Οι τρεις σοφοί ξεκίνησαν για το μακρύ ταξίδι τους. Το άστρο έλαμπε μπροστά τους μέρα και νύχτα. Κάποτε, έφτασαν στο παλάτι του βασιλιά Ηρώδη. Όταν έμαθε ο βασιλιάς πού πήγαιναν οι τρεις σοφοί, δεν ευχαριστήθηκε καθόλου. «Πρέπει να βρείτε το νέο βασιλιά και να μου πείτε πού βρίσκεται», τους είπε χωρίς να δείξει το θυμό του.</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1062</Words>
  <Application>Microsoft Office PowerPoint</Application>
  <PresentationFormat>Προβολή στην οθόνη (4:3)</PresentationFormat>
  <Paragraphs>61</Paragraphs>
  <Slides>24</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24</vt:i4>
      </vt:variant>
    </vt:vector>
  </HeadingPairs>
  <TitlesOfParts>
    <vt:vector size="27" baseType="lpstr">
      <vt:lpstr>Arial</vt:lpstr>
      <vt:lpstr>Calibri</vt: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milly</cp:lastModifiedBy>
  <cp:revision>28</cp:revision>
  <dcterms:created xsi:type="dcterms:W3CDTF">2020-12-09T08:37:18Z</dcterms:created>
  <dcterms:modified xsi:type="dcterms:W3CDTF">2020-12-09T17:11:01Z</dcterms:modified>
</cp:coreProperties>
</file>