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59" r:id="rId6"/>
    <p:sldId id="260" r:id="rId7"/>
    <p:sldId id="273" r:id="rId8"/>
    <p:sldId id="261" r:id="rId9"/>
    <p:sldId id="262" r:id="rId10"/>
    <p:sldId id="274" r:id="rId11"/>
    <p:sldId id="263" r:id="rId12"/>
    <p:sldId id="275" r:id="rId13"/>
    <p:sldId id="264" r:id="rId14"/>
    <p:sldId id="276" r:id="rId15"/>
    <p:sldId id="265" r:id="rId16"/>
    <p:sldId id="277" r:id="rId17"/>
    <p:sldId id="266" r:id="rId18"/>
    <p:sldId id="278" r:id="rId19"/>
    <p:sldId id="279" r:id="rId20"/>
    <p:sldId id="280"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9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4" y="10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5CD321-8C7F-4348-BF91-567931A2D7F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3A1CB4EF-BDA0-44FD-A5C6-FF1871D39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D15A52C6-871D-41DD-813C-75E17BED0FEF}"/>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F17427F8-723A-418C-8AFD-909F941DD1E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4F626D9-6BB7-459D-8ABD-07E830E0C5BF}"/>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90253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D27FE5-F275-44F7-A589-5DE83514CB8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22DA15B1-218F-4D85-A075-5217A33E633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D522A67-041A-4850-9AAA-C3FE58A89921}"/>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B27619B3-CE4D-4E3E-AF37-20E7540A92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C95BA2F-32BB-407B-8CBC-DD9B04D3DF97}"/>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200479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E77D3F5D-AF78-4E14-BB88-49A9BFD4AB6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73C0DF0C-24C6-4423-BEB4-5EA002E712FC}"/>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B38F23E3-FD49-44DB-B667-63320007E6DA}"/>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515B8F22-198A-4917-9079-C744E13616A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E7D9EA7F-8351-4AA2-B5C6-DE7E96FA9E8E}"/>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263613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978170-B6CA-49F8-B590-5B94782543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3AAD9163-F614-4006-92C6-2B9C986E633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6536D66-4E5F-4E94-80AB-E4E9ADE92A60}"/>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7D9D4974-F987-4E85-A34F-8189A1BBB1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3589569-B1ED-402F-A8D2-39C589AFE71A}"/>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973868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200CCCE-87DD-469D-B4BA-570E1FC88CE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262B090A-5E29-493F-9E97-7E6C5C3D0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14A8C209-4DEF-47C6-8A84-5F397B52951A}"/>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E1A624B5-E077-4C83-8D5C-FB7CA30AD9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F2CA190-47D6-4C16-9CE2-94CE5C12ACA7}"/>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80144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F433E8-BC88-4BB1-A9FB-666B3BB0B5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99D8438-489D-4DD3-AFCC-591EA226937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B82E87AB-12AD-4C86-ACFF-C782369F43E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D8893C59-ABCD-4B33-9A8D-D62FB40F229B}"/>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6" name="Θέση υποσέλιδου 5">
            <a:extLst>
              <a:ext uri="{FF2B5EF4-FFF2-40B4-BE49-F238E27FC236}">
                <a16:creationId xmlns:a16="http://schemas.microsoft.com/office/drawing/2014/main" xmlns="" id="{F195725D-5C91-486F-965A-02FC2D3C1C7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C332BD44-EF69-4002-8898-AE6CA7EB084F}"/>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206954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C45241C-3130-4B7B-A869-0149CF6E730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558E99B-EFA2-4D4A-A825-3B004FB35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E0A96C3F-F6F4-4BA6-A4D8-D6D5D7EE431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A0074D93-4FFC-4620-8B5D-1E7E0A8E0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18BDC85A-2152-4F9A-BCEF-619767B45A3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F92CA0CC-FC4F-42A4-BC73-14FC31D5DDE8}"/>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8" name="Θέση υποσέλιδου 7">
            <a:extLst>
              <a:ext uri="{FF2B5EF4-FFF2-40B4-BE49-F238E27FC236}">
                <a16:creationId xmlns:a16="http://schemas.microsoft.com/office/drawing/2014/main" xmlns="" id="{DD4D0E69-AB04-4D5A-9AA1-F5F3BC4BDB5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A06A0FA7-E580-4B87-90D1-89FEADC9F96C}"/>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284779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AE10C12-9C5D-4190-9D07-54AFB4FEE8F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D0D2ED68-6E34-4271-A984-A70E9FB1B0FD}"/>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4" name="Θέση υποσέλιδου 3">
            <a:extLst>
              <a:ext uri="{FF2B5EF4-FFF2-40B4-BE49-F238E27FC236}">
                <a16:creationId xmlns:a16="http://schemas.microsoft.com/office/drawing/2014/main" xmlns="" id="{BE3ACE30-E3EE-4ADB-BC26-2B182595CC8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6F704821-2C6D-43B0-8D06-F93326487BBE}"/>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8840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63AD1A6F-9C46-4001-B5DF-65EC4AFAD647}"/>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3" name="Θέση υποσέλιδου 2">
            <a:extLst>
              <a:ext uri="{FF2B5EF4-FFF2-40B4-BE49-F238E27FC236}">
                <a16:creationId xmlns:a16="http://schemas.microsoft.com/office/drawing/2014/main" xmlns="" id="{8124E48F-F590-4E39-B0A8-8E115C2FC8F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18909B15-9BDD-41E7-B475-9F8722E1EB3F}"/>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411129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EFB4F00-1F9D-4817-B7E5-CABBFE80D25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73CC12E9-BFCA-47C6-A119-C5AA09073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C0F32092-7022-4033-A732-72FC6861B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FA5114F9-C525-4579-A648-DF2CB61F5029}"/>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6" name="Θέση υποσέλιδου 5">
            <a:extLst>
              <a:ext uri="{FF2B5EF4-FFF2-40B4-BE49-F238E27FC236}">
                <a16:creationId xmlns:a16="http://schemas.microsoft.com/office/drawing/2014/main" xmlns="" id="{1D037B37-EA1C-405C-BE05-EA2130F0235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DA4E17BE-FB9B-4C83-851F-154EB0CB8917}"/>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78329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F6BFF4-27B7-4F04-B5C1-DC6C624B10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F3C71E13-FAAB-4585-B0F1-598890F5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3F556783-95AD-4014-9032-90E5F9E4A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9F241F9-FD2D-41D0-8799-F9AC3ACFFE13}"/>
              </a:ext>
            </a:extLst>
          </p:cNvPr>
          <p:cNvSpPr>
            <a:spLocks noGrp="1"/>
          </p:cNvSpPr>
          <p:nvPr>
            <p:ph type="dt" sz="half" idx="10"/>
          </p:nvPr>
        </p:nvSpPr>
        <p:spPr/>
        <p:txBody>
          <a:bodyPr/>
          <a:lstStyle/>
          <a:p>
            <a:fld id="{740B9E7A-5780-4416-9D14-62F2AB1A9554}" type="datetimeFigureOut">
              <a:rPr lang="el-GR" smtClean="0"/>
              <a:pPr/>
              <a:t>9/12/20</a:t>
            </a:fld>
            <a:endParaRPr lang="el-GR"/>
          </a:p>
        </p:txBody>
      </p:sp>
      <p:sp>
        <p:nvSpPr>
          <p:cNvPr id="6" name="Θέση υποσέλιδου 5">
            <a:extLst>
              <a:ext uri="{FF2B5EF4-FFF2-40B4-BE49-F238E27FC236}">
                <a16:creationId xmlns:a16="http://schemas.microsoft.com/office/drawing/2014/main" xmlns="" id="{569E32FA-A4BA-4905-8AD9-5F5BDD52D05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61C3533E-097A-468C-8E5E-D1ABBF71D217}"/>
              </a:ext>
            </a:extLst>
          </p:cNvPr>
          <p:cNvSpPr>
            <a:spLocks noGrp="1"/>
          </p:cNvSpPr>
          <p:nvPr>
            <p:ph type="sldNum" sz="quarter" idx="12"/>
          </p:nvPr>
        </p:nvSpPr>
        <p:spPr/>
        <p:txBody>
          <a:body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82285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CC76420D-CC85-4686-9B49-3864EBDB5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574B9F0-EC86-4A0A-80B3-0EEFBB025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35070E2-DCA3-4D36-B1B5-D433D4016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B9E7A-5780-4416-9D14-62F2AB1A9554}" type="datetimeFigureOut">
              <a:rPr lang="el-GR" smtClean="0"/>
              <a:pPr/>
              <a:t>9/12/20</a:t>
            </a:fld>
            <a:endParaRPr lang="el-GR"/>
          </a:p>
        </p:txBody>
      </p:sp>
      <p:sp>
        <p:nvSpPr>
          <p:cNvPr id="5" name="Θέση υποσέλιδου 4">
            <a:extLst>
              <a:ext uri="{FF2B5EF4-FFF2-40B4-BE49-F238E27FC236}">
                <a16:creationId xmlns:a16="http://schemas.microsoft.com/office/drawing/2014/main" xmlns="" id="{C0B1F391-B26A-4B52-BD90-01A869C37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87EE3B36-2411-4B6F-85CC-EAE53E4B8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795E5-F998-4F1F-A959-3429568FDAC5}" type="slidenum">
              <a:rPr lang="el-GR" smtClean="0"/>
              <a:pPr/>
              <a:t>‹#›</a:t>
            </a:fld>
            <a:endParaRPr lang="el-GR"/>
          </a:p>
        </p:txBody>
      </p:sp>
    </p:spTree>
    <p:extLst>
      <p:ext uri="{BB962C8B-B14F-4D97-AF65-F5344CB8AC3E}">
        <p14:creationId xmlns:p14="http://schemas.microsoft.com/office/powerpoint/2010/main" xmlns="" val="342584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el.wikipedia.org/wiki/%CE%91%CE%BB%CE%B5%CE%BE%CE%B1%CE%BD%CE%B4%CF%81%CE%B9%CE%B1%CE%BD%CF%8C" TargetMode="Externa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La Befana sta per tornare: festa il 5 e 6 gennaio – barganews.com v 3.0">
            <a:extLst>
              <a:ext uri="{FF2B5EF4-FFF2-40B4-BE49-F238E27FC236}">
                <a16:creationId xmlns:a16="http://schemas.microsoft.com/office/drawing/2014/main" xmlns="" id="{4F7F73A0-5BAE-476A-A2BA-E4E912D36E4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761381">
            <a:off x="9070438" y="1589991"/>
            <a:ext cx="2651931" cy="1769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4" name="Picture 10" descr="Θεσσαλονίκη: Έτσι θα στολιστεί η πλατεία Αριστοτέλους για τα φετινά  Χριστούγεννα - Newsbomb - Ειδησεις - News">
            <a:extLst>
              <a:ext uri="{FF2B5EF4-FFF2-40B4-BE49-F238E27FC236}">
                <a16:creationId xmlns:a16="http://schemas.microsoft.com/office/drawing/2014/main" xmlns="" id="{E167B96F-1141-4223-81C4-10BE84BFDE8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070430">
            <a:off x="2026006" y="3938907"/>
            <a:ext cx="4572000" cy="274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Πώς γιόρτασαν τα Χριστούγεννα σε όλο τον κόσμο [Εικόνες] | in.gr">
            <a:extLst>
              <a:ext uri="{FF2B5EF4-FFF2-40B4-BE49-F238E27FC236}">
                <a16:creationId xmlns:a16="http://schemas.microsoft.com/office/drawing/2014/main" xmlns="" id="{95B24811-0E56-4724-A12D-F8026DD0140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22154">
            <a:off x="570033" y="4572950"/>
            <a:ext cx="2874854" cy="1966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6" name="Picture 12" descr="Τα Χριστούγεννα στην Αγγλία είναι διαφορετικά - Frapress">
            <a:extLst>
              <a:ext uri="{FF2B5EF4-FFF2-40B4-BE49-F238E27FC236}">
                <a16:creationId xmlns:a16="http://schemas.microsoft.com/office/drawing/2014/main" xmlns="" id="{4F2725C8-F5A6-40BB-8EF0-E9625D81254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366493">
            <a:off x="9170847" y="4683494"/>
            <a:ext cx="2818622" cy="1880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8" name="Picture 14" descr="Οι πιο όμορφες χριστουγεννιάτικα στολισμένες πόλεις της Ευρώπης">
            <a:extLst>
              <a:ext uri="{FF2B5EF4-FFF2-40B4-BE49-F238E27FC236}">
                <a16:creationId xmlns:a16="http://schemas.microsoft.com/office/drawing/2014/main" xmlns="" id="{636D6E4A-DB90-4022-9997-E31128F754B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288646">
            <a:off x="5894868" y="2483881"/>
            <a:ext cx="4492099" cy="29961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0" name="Picture 16" descr="Οι πιο όμορφες χριστουγεννιάτικα στολισμένες πόλεις της Ευρώπης">
            <a:extLst>
              <a:ext uri="{FF2B5EF4-FFF2-40B4-BE49-F238E27FC236}">
                <a16:creationId xmlns:a16="http://schemas.microsoft.com/office/drawing/2014/main" xmlns="" id="{F3269898-3FCE-41B4-86A5-15C5615DCA7A}"/>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666099">
            <a:off x="6248455" y="4430051"/>
            <a:ext cx="3009256" cy="2007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2" name="Picture 18" descr="Οι πιο όμορφες χριστουγεννιάτικα στολισμένες πόλεις της Ευρώπης">
            <a:extLst>
              <a:ext uri="{FF2B5EF4-FFF2-40B4-BE49-F238E27FC236}">
                <a16:creationId xmlns:a16="http://schemas.microsoft.com/office/drawing/2014/main" xmlns="" id="{94C6BA12-F801-46BD-A2EC-0728AEC554A1}"/>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410492">
            <a:off x="533128" y="1970336"/>
            <a:ext cx="4363616" cy="21818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Ορθογώνιο 3">
            <a:extLst>
              <a:ext uri="{FF2B5EF4-FFF2-40B4-BE49-F238E27FC236}">
                <a16:creationId xmlns:a16="http://schemas.microsoft.com/office/drawing/2014/main" xmlns="" id="{BF04E1A7-1D2E-41A2-AD49-BF32E2F50B96}"/>
              </a:ext>
            </a:extLst>
          </p:cNvPr>
          <p:cNvSpPr/>
          <p:nvPr/>
        </p:nvSpPr>
        <p:spPr>
          <a:xfrm>
            <a:off x="1476013" y="492671"/>
            <a:ext cx="8920391" cy="923330"/>
          </a:xfrm>
          <a:prstGeom prst="rect">
            <a:avLst/>
          </a:prstGeom>
          <a:noFill/>
        </p:spPr>
        <p:txBody>
          <a:bodyPr wrap="none" lIns="91440" tIns="45720" rIns="91440" bIns="45720">
            <a:spAutoFit/>
          </a:bodyPr>
          <a:lstStyle/>
          <a:p>
            <a:pPr algn="ctr"/>
            <a:r>
              <a:rPr lang="el-GR" sz="5400" b="0" cap="none" spc="0" dirty="0">
                <a:ln w="0"/>
                <a:solidFill>
                  <a:schemeClr val="tx1"/>
                </a:solidFill>
                <a:effectLst>
                  <a:outerShdw blurRad="38100" dist="19050" dir="2700000" algn="tl" rotWithShape="0">
                    <a:schemeClr val="dk1">
                      <a:alpha val="40000"/>
                    </a:schemeClr>
                  </a:outerShdw>
                </a:effectLst>
              </a:rPr>
              <a:t>Τα </a:t>
            </a:r>
            <a:r>
              <a:rPr lang="el-GR" sz="5400" dirty="0">
                <a:ln w="0"/>
                <a:effectLst>
                  <a:outerShdw blurRad="38100" dist="19050" dir="2700000" algn="tl" rotWithShape="0">
                    <a:schemeClr val="dk1">
                      <a:alpha val="40000"/>
                    </a:schemeClr>
                  </a:outerShdw>
                </a:effectLst>
              </a:rPr>
              <a:t>Χ</a:t>
            </a:r>
            <a:r>
              <a:rPr lang="el-GR" sz="5400" b="0" cap="none" spc="0" dirty="0">
                <a:ln w="0"/>
                <a:solidFill>
                  <a:schemeClr val="tx1"/>
                </a:solidFill>
                <a:effectLst>
                  <a:outerShdw blurRad="38100" dist="19050" dir="2700000" algn="tl" rotWithShape="0">
                    <a:schemeClr val="dk1">
                      <a:alpha val="40000"/>
                    </a:schemeClr>
                  </a:outerShdw>
                </a:effectLst>
              </a:rPr>
              <a:t>ριστούγεννα στην Ευρώπη</a:t>
            </a:r>
          </a:p>
        </p:txBody>
      </p:sp>
    </p:spTree>
    <p:extLst>
      <p:ext uri="{BB962C8B-B14F-4D97-AF65-F5344CB8AC3E}">
        <p14:creationId xmlns:p14="http://schemas.microsoft.com/office/powerpoint/2010/main" xmlns="" val="1047223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6210049" y="3664229"/>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634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875E-6 -2.96296E-6 L -0.00625 -0.27361 " pathEditMode="relative" rAng="0" ptsTypes="AA">
                                      <p:cBhvr>
                                        <p:cTn id="6" dur="5000" fill="hold"/>
                                        <p:tgtEl>
                                          <p:spTgt spid="5"/>
                                        </p:tgtEl>
                                        <p:attrNameLst>
                                          <p:attrName>ppt_x</p:attrName>
                                          <p:attrName>ppt_y</p:attrName>
                                        </p:attrNameLst>
                                      </p:cBhvr>
                                      <p:rCtr x="-313" y="-13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xmlns="" id="{2487EACF-0971-4A82-A6D9-34EB98D27DCF}"/>
              </a:ext>
            </a:extLst>
          </p:cNvPr>
          <p:cNvSpPr/>
          <p:nvPr/>
        </p:nvSpPr>
        <p:spPr>
          <a:xfrm>
            <a:off x="315134" y="629305"/>
            <a:ext cx="57721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ln w="0"/>
                <a:solidFill>
                  <a:schemeClr val="tx1"/>
                </a:solidFill>
                <a:latin typeface="+mj-lt"/>
                <a:ea typeface="+mj-ea"/>
                <a:cs typeface="+mj-cs"/>
              </a:rPr>
              <a:t>Επ</a:t>
            </a:r>
            <a:r>
              <a:rPr lang="en-US" sz="3400" kern="1200" dirty="0" err="1">
                <a:ln w="0"/>
                <a:solidFill>
                  <a:schemeClr val="tx1"/>
                </a:solidFill>
                <a:latin typeface="+mj-lt"/>
                <a:ea typeface="+mj-ea"/>
                <a:cs typeface="+mj-cs"/>
              </a:rPr>
              <a:t>όμενη</a:t>
            </a:r>
            <a:r>
              <a:rPr lang="en-US" sz="3400" b="0" kern="1200" cap="none" spc="0" dirty="0">
                <a:ln w="0"/>
                <a:solidFill>
                  <a:schemeClr val="tx1"/>
                </a:solidFill>
                <a:latin typeface="+mj-lt"/>
                <a:ea typeface="+mj-ea"/>
                <a:cs typeface="+mj-cs"/>
              </a:rPr>
              <a:t> στάση…Η </a:t>
            </a:r>
            <a:r>
              <a:rPr lang="el-GR" sz="3400" b="1" u="sng" kern="1200" cap="none" spc="0" dirty="0">
                <a:ln w="0"/>
                <a:solidFill>
                  <a:schemeClr val="tx1"/>
                </a:solidFill>
                <a:latin typeface="+mj-lt"/>
                <a:ea typeface="+mj-ea"/>
                <a:cs typeface="+mj-cs"/>
              </a:rPr>
              <a:t>Νορβηγία</a:t>
            </a:r>
            <a:r>
              <a:rPr lang="en-US" sz="3400" b="0" kern="1200" cap="none" spc="0" dirty="0">
                <a:ln w="0"/>
                <a:solidFill>
                  <a:schemeClr val="tx1"/>
                </a:solidFill>
                <a:latin typeface="+mj-lt"/>
                <a:ea typeface="+mj-ea"/>
                <a:cs typeface="+mj-cs"/>
              </a:rPr>
              <a:t>!</a:t>
            </a:r>
          </a:p>
        </p:txBody>
      </p:sp>
      <p:sp>
        <p:nvSpPr>
          <p:cNvPr id="9" name="TextBox 8">
            <a:extLst>
              <a:ext uri="{FF2B5EF4-FFF2-40B4-BE49-F238E27FC236}">
                <a16:creationId xmlns:a16="http://schemas.microsoft.com/office/drawing/2014/main" xmlns="" id="{1D8FE12E-4EEC-4163-87F8-8D91381B8891}"/>
              </a:ext>
            </a:extLst>
          </p:cNvPr>
          <p:cNvSpPr txBox="1"/>
          <p:nvPr/>
        </p:nvSpPr>
        <p:spPr>
          <a:xfrm>
            <a:off x="10220541" y="6580364"/>
            <a:ext cx="1743075" cy="276999"/>
          </a:xfrm>
          <a:prstGeom prst="rect">
            <a:avLst/>
          </a:prstGeom>
          <a:noFill/>
        </p:spPr>
        <p:txBody>
          <a:bodyPr wrap="square">
            <a:spAutoFit/>
          </a:bodyPr>
          <a:lstStyle/>
          <a:p>
            <a:r>
              <a:rPr lang="el-GR" sz="1200" dirty="0"/>
              <a:t>*</a:t>
            </a:r>
            <a:r>
              <a:rPr lang="en-US" sz="1100" dirty="0"/>
              <a:t>KindyKids</a:t>
            </a:r>
            <a:r>
              <a:rPr lang="en-US" sz="1200" dirty="0"/>
              <a:t>.gr</a:t>
            </a:r>
            <a:endParaRPr lang="el-GR" sz="1200" dirty="0"/>
          </a:p>
        </p:txBody>
      </p:sp>
      <p:grpSp>
        <p:nvGrpSpPr>
          <p:cNvPr id="14" name="Ομάδα 13">
            <a:extLst>
              <a:ext uri="{FF2B5EF4-FFF2-40B4-BE49-F238E27FC236}">
                <a16:creationId xmlns:a16="http://schemas.microsoft.com/office/drawing/2014/main" xmlns="" id="{490F00B3-1517-43AD-9780-EA4E78B46A96}"/>
              </a:ext>
            </a:extLst>
          </p:cNvPr>
          <p:cNvGrpSpPr/>
          <p:nvPr/>
        </p:nvGrpSpPr>
        <p:grpSpPr>
          <a:xfrm>
            <a:off x="492466" y="2729906"/>
            <a:ext cx="6096000" cy="2402003"/>
            <a:chOff x="552450" y="2320331"/>
            <a:chExt cx="6096000" cy="2402003"/>
          </a:xfrm>
        </p:grpSpPr>
        <p:sp>
          <p:nvSpPr>
            <p:cNvPr id="4" name="TextBox 3">
              <a:extLst>
                <a:ext uri="{FF2B5EF4-FFF2-40B4-BE49-F238E27FC236}">
                  <a16:creationId xmlns:a16="http://schemas.microsoft.com/office/drawing/2014/main" xmlns="" id="{84992398-0584-4AD7-8C2D-0C846388B350}"/>
                </a:ext>
              </a:extLst>
            </p:cNvPr>
            <p:cNvSpPr txBox="1"/>
            <p:nvPr/>
          </p:nvSpPr>
          <p:spPr>
            <a:xfrm>
              <a:off x="552450" y="2320331"/>
              <a:ext cx="6096000" cy="369332"/>
            </a:xfrm>
            <a:prstGeom prst="rect">
              <a:avLst/>
            </a:prstGeom>
            <a:noFill/>
          </p:spPr>
          <p:txBody>
            <a:bodyPr wrap="square">
              <a:spAutoFit/>
            </a:bodyPr>
            <a:lstStyle/>
            <a:p>
              <a:pPr marL="285750" indent="-285750">
                <a:buFont typeface="Arial" panose="020B0604020202020204" pitchFamily="34" charset="0"/>
                <a:buChar char="•"/>
              </a:pPr>
              <a:r>
                <a:rPr lang="el-GR" dirty="0"/>
                <a:t>Ο Νορβηγός Άγιος Βασίλης λέγεται </a:t>
              </a:r>
              <a:r>
                <a:rPr lang="en-US" dirty="0" err="1"/>
                <a:t>Julni</a:t>
              </a:r>
              <a:r>
                <a:rPr lang="el-GR" dirty="0" err="1"/>
                <a:t>sse</a:t>
              </a:r>
              <a:endParaRPr lang="el-GR" dirty="0"/>
            </a:p>
          </p:txBody>
        </p:sp>
        <p:sp>
          <p:nvSpPr>
            <p:cNvPr id="6" name="TextBox 5">
              <a:extLst>
                <a:ext uri="{FF2B5EF4-FFF2-40B4-BE49-F238E27FC236}">
                  <a16:creationId xmlns:a16="http://schemas.microsoft.com/office/drawing/2014/main" xmlns="" id="{0076DC14-5CD8-40E4-BFEB-2D1296806FBA}"/>
                </a:ext>
              </a:extLst>
            </p:cNvPr>
            <p:cNvSpPr txBox="1"/>
            <p:nvPr/>
          </p:nvSpPr>
          <p:spPr>
            <a:xfrm>
              <a:off x="552450" y="2782669"/>
              <a:ext cx="6096000" cy="646331"/>
            </a:xfrm>
            <a:prstGeom prst="rect">
              <a:avLst/>
            </a:prstGeom>
            <a:noFill/>
          </p:spPr>
          <p:txBody>
            <a:bodyPr wrap="square">
              <a:spAutoFit/>
            </a:bodyPr>
            <a:lstStyle/>
            <a:p>
              <a:pPr marL="285750" indent="-285750">
                <a:buFont typeface="Arial" panose="020B0604020202020204" pitchFamily="34" charset="0"/>
                <a:buChar char="•"/>
              </a:pPr>
              <a:r>
                <a:rPr lang="el-GR" dirty="0"/>
                <a:t>Στην Νορβηγία στολίζουν το δέντρο φτιάχνοντας χειροποίητα μικρά καλαθάκια από πολύχρωμο χαρτί.</a:t>
              </a:r>
            </a:p>
          </p:txBody>
        </p:sp>
        <p:sp>
          <p:nvSpPr>
            <p:cNvPr id="11" name="TextBox 10">
              <a:extLst>
                <a:ext uri="{FF2B5EF4-FFF2-40B4-BE49-F238E27FC236}">
                  <a16:creationId xmlns:a16="http://schemas.microsoft.com/office/drawing/2014/main" xmlns="" id="{D2C5CF91-D2E5-4A61-B9EF-B6F7A485D231}"/>
                </a:ext>
              </a:extLst>
            </p:cNvPr>
            <p:cNvSpPr txBox="1"/>
            <p:nvPr/>
          </p:nvSpPr>
          <p:spPr>
            <a:xfrm>
              <a:off x="552450" y="3522005"/>
              <a:ext cx="6096000" cy="1200329"/>
            </a:xfrm>
            <a:prstGeom prst="rect">
              <a:avLst/>
            </a:prstGeom>
            <a:noFill/>
          </p:spPr>
          <p:txBody>
            <a:bodyPr wrap="square">
              <a:spAutoFit/>
            </a:bodyPr>
            <a:lstStyle/>
            <a:p>
              <a:pPr marL="285750" indent="-285750">
                <a:buFont typeface="Arial" panose="020B0604020202020204" pitchFamily="34" charset="0"/>
                <a:buChar char="•"/>
              </a:pPr>
              <a:r>
                <a:rPr lang="el-GR" dirty="0"/>
                <a:t>Οι εορτασμοί ξεκινούν από 13 Δεκεμβρίου, ημέρα της </a:t>
              </a:r>
              <a:r>
                <a:rPr lang="en-US" dirty="0"/>
                <a:t>Santa Lucia</a:t>
              </a:r>
              <a:r>
                <a:rPr lang="el-GR" dirty="0"/>
                <a:t>.</a:t>
              </a:r>
            </a:p>
            <a:p>
              <a:pPr marL="285750" indent="-285750">
                <a:buFont typeface="Arial" panose="020B0604020202020204" pitchFamily="34" charset="0"/>
                <a:buChar char="•"/>
              </a:pPr>
              <a:r>
                <a:rPr lang="el-GR" dirty="0"/>
                <a:t>Το οικογενειακό δείπνο περιλαμβάνει χοιρινά ή αρνίσια παϊδάκια και άλλα εδέσματα με νορβηγική μπύρα ή </a:t>
              </a:r>
              <a:r>
                <a:rPr lang="en-US" dirty="0"/>
                <a:t>akvavit.</a:t>
              </a:r>
              <a:endParaRPr lang="el-GR" dirty="0"/>
            </a:p>
          </p:txBody>
        </p:sp>
      </p:grpSp>
      <p:pic>
        <p:nvPicPr>
          <p:cNvPr id="12" name="Εικόνα 11">
            <a:extLst>
              <a:ext uri="{FF2B5EF4-FFF2-40B4-BE49-F238E27FC236}">
                <a16:creationId xmlns:a16="http://schemas.microsoft.com/office/drawing/2014/main" xmlns="" id="{3BCA0D0A-4AE2-4283-B61C-79BE723A638F}"/>
              </a:ext>
            </a:extLst>
          </p:cNvPr>
          <p:cNvPicPr>
            <a:picLocks noChangeAspect="1"/>
          </p:cNvPicPr>
          <p:nvPr/>
        </p:nvPicPr>
        <p:blipFill>
          <a:blip r:embed="rId2" cstate="print"/>
          <a:stretch>
            <a:fillRect/>
          </a:stretch>
        </p:blipFill>
        <p:spPr>
          <a:xfrm>
            <a:off x="7925132" y="394138"/>
            <a:ext cx="2809875"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Εικόνα 12">
            <a:extLst>
              <a:ext uri="{FF2B5EF4-FFF2-40B4-BE49-F238E27FC236}">
                <a16:creationId xmlns:a16="http://schemas.microsoft.com/office/drawing/2014/main" xmlns="" id="{F058281C-3A44-4A51-97BC-65AC930B980C}"/>
              </a:ext>
            </a:extLst>
          </p:cNvPr>
          <p:cNvPicPr>
            <a:picLocks noChangeAspect="1"/>
          </p:cNvPicPr>
          <p:nvPr/>
        </p:nvPicPr>
        <p:blipFill>
          <a:blip r:embed="rId3" cstate="print"/>
          <a:stretch>
            <a:fillRect/>
          </a:stretch>
        </p:blipFill>
        <p:spPr>
          <a:xfrm>
            <a:off x="10860614" y="3099238"/>
            <a:ext cx="1230022" cy="3290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descr="Meet Julenisse, The Norwegian Santa | MariaSaracino's Blog">
            <a:extLst>
              <a:ext uri="{FF2B5EF4-FFF2-40B4-BE49-F238E27FC236}">
                <a16:creationId xmlns:a16="http://schemas.microsoft.com/office/drawing/2014/main" xmlns="" id="{EF266CED-662D-43B4-A99F-FCAD80D3E19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5132" y="3290780"/>
            <a:ext cx="1765409" cy="327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cxnSp>
        <p:nvCxnSpPr>
          <p:cNvPr id="16" name="Ευθεία γραμμή σύνδεσης 15">
            <a:extLst>
              <a:ext uri="{FF2B5EF4-FFF2-40B4-BE49-F238E27FC236}">
                <a16:creationId xmlns:a16="http://schemas.microsoft.com/office/drawing/2014/main" xmlns="" id="{6DAC2330-C2C6-4E3C-B8F0-2EB196A46F5C}"/>
              </a:ext>
            </a:extLst>
          </p:cNvPr>
          <p:cNvCxnSpPr>
            <a:stCxn id="8194" idx="0"/>
          </p:cNvCxnSpPr>
          <p:nvPr/>
        </p:nvCxnSpPr>
        <p:spPr>
          <a:xfrm flipH="1" flipV="1">
            <a:off x="8807836" y="2451538"/>
            <a:ext cx="1" cy="839242"/>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xmlns="" id="{286E5266-8D7B-4E71-B520-C0A8B981D03D}"/>
              </a:ext>
            </a:extLst>
          </p:cNvPr>
          <p:cNvCxnSpPr>
            <a:cxnSpLocks/>
          </p:cNvCxnSpPr>
          <p:nvPr/>
        </p:nvCxnSpPr>
        <p:spPr>
          <a:xfrm>
            <a:off x="10735008" y="1468547"/>
            <a:ext cx="74061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xmlns="" id="{448832C9-30FA-41EF-92DA-6F945962BF93}"/>
              </a:ext>
            </a:extLst>
          </p:cNvPr>
          <p:cNvCxnSpPr>
            <a:cxnSpLocks/>
          </p:cNvCxnSpPr>
          <p:nvPr/>
        </p:nvCxnSpPr>
        <p:spPr>
          <a:xfrm flipV="1">
            <a:off x="11475625" y="1451413"/>
            <a:ext cx="1" cy="165735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Ευθεία γραμμή σύνδεσης 21">
            <a:extLst>
              <a:ext uri="{FF2B5EF4-FFF2-40B4-BE49-F238E27FC236}">
                <a16:creationId xmlns:a16="http://schemas.microsoft.com/office/drawing/2014/main" xmlns="" id="{3F130667-0E02-49A0-A454-AE7A63E71CFD}"/>
              </a:ext>
            </a:extLst>
          </p:cNvPr>
          <p:cNvCxnSpPr>
            <a:cxnSpLocks/>
          </p:cNvCxnSpPr>
          <p:nvPr/>
        </p:nvCxnSpPr>
        <p:spPr>
          <a:xfrm>
            <a:off x="9690541" y="5551530"/>
            <a:ext cx="1170073" cy="0"/>
          </a:xfrm>
          <a:prstGeom prst="line">
            <a:avLst/>
          </a:prstGeom>
          <a:ln w="381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xmlns="" id="{210880EF-A908-4F66-B1D1-DB4F0426DC97}"/>
              </a:ext>
            </a:extLst>
          </p:cNvPr>
          <p:cNvSpPr txBox="1"/>
          <p:nvPr/>
        </p:nvSpPr>
        <p:spPr>
          <a:xfrm>
            <a:off x="5984564" y="6588059"/>
            <a:ext cx="4291013" cy="261610"/>
          </a:xfrm>
          <a:prstGeom prst="rect">
            <a:avLst/>
          </a:prstGeom>
          <a:noFill/>
        </p:spPr>
        <p:txBody>
          <a:bodyPr wrap="square">
            <a:spAutoFit/>
          </a:bodyPr>
          <a:lstStyle/>
          <a:p>
            <a:r>
              <a:rPr lang="el-GR" sz="1100" dirty="0"/>
              <a:t>*https://el.wikipedia.org/wiki/Χριστουγεννιάτικα_έθιμα_ανά_χώρα</a:t>
            </a:r>
          </a:p>
        </p:txBody>
      </p:sp>
    </p:spTree>
    <p:extLst>
      <p:ext uri="{BB962C8B-B14F-4D97-AF65-F5344CB8AC3E}">
        <p14:creationId xmlns:p14="http://schemas.microsoft.com/office/powerpoint/2010/main" xmlns="" val="1499551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6118872" y="1758426"/>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51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0.0345 4.81481E-6 L 0.04882 0.12638 C 0.05208 0.15324 0.05403 0.19305 0.05403 0.23449 C 0.05403 0.28194 0.05208 0.31944 0.04882 0.34629 L 0.0345 0.47291 " pathEditMode="relative" rAng="0" ptsTypes="AAAAA">
                                      <p:cBhvr>
                                        <p:cTn id="6" dur="5000" fill="hold"/>
                                        <p:tgtEl>
                                          <p:spTgt spid="5"/>
                                        </p:tgtEl>
                                        <p:attrNameLst>
                                          <p:attrName>ppt_x</p:attrName>
                                          <p:attrName>ppt_y</p:attrName>
                                        </p:attrNameLst>
                                      </p:cBhvr>
                                      <p:rCtr x="977" y="23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Ορθογώνιο 3">
            <a:extLst>
              <a:ext uri="{FF2B5EF4-FFF2-40B4-BE49-F238E27FC236}">
                <a16:creationId xmlns:a16="http://schemas.microsoft.com/office/drawing/2014/main" xmlns="" id="{8F7FFC4D-DB5C-4046-A23A-CD9BF36E74E0}"/>
              </a:ext>
            </a:extLst>
          </p:cNvPr>
          <p:cNvSpPr/>
          <p:nvPr/>
        </p:nvSpPr>
        <p:spPr>
          <a:xfrm>
            <a:off x="546099" y="404882"/>
            <a:ext cx="6774795" cy="14617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ln w="0"/>
                <a:solidFill>
                  <a:schemeClr val="tx1"/>
                </a:solidFill>
                <a:latin typeface="+mj-lt"/>
                <a:ea typeface="+mj-ea"/>
                <a:cs typeface="+mj-cs"/>
              </a:rPr>
              <a:t>Επ</a:t>
            </a:r>
            <a:r>
              <a:rPr lang="en-US" sz="4000" kern="1200" dirty="0" err="1">
                <a:ln w="0"/>
                <a:solidFill>
                  <a:schemeClr val="tx1"/>
                </a:solidFill>
                <a:latin typeface="+mj-lt"/>
                <a:ea typeface="+mj-ea"/>
                <a:cs typeface="+mj-cs"/>
              </a:rPr>
              <a:t>όμενη</a:t>
            </a:r>
            <a:r>
              <a:rPr lang="en-US" sz="4000" b="0" kern="1200" cap="none" spc="0" dirty="0">
                <a:ln w="0"/>
                <a:solidFill>
                  <a:schemeClr val="tx1"/>
                </a:solidFill>
                <a:latin typeface="+mj-lt"/>
                <a:ea typeface="+mj-ea"/>
                <a:cs typeface="+mj-cs"/>
              </a:rPr>
              <a:t> στάση…Η </a:t>
            </a:r>
            <a:r>
              <a:rPr lang="en-US" sz="4000" b="1" u="sng" kern="1200" dirty="0" err="1">
                <a:ln w="0"/>
                <a:solidFill>
                  <a:schemeClr val="tx1"/>
                </a:solidFill>
                <a:latin typeface="+mj-lt"/>
                <a:ea typeface="+mj-ea"/>
                <a:cs typeface="+mj-cs"/>
              </a:rPr>
              <a:t>Ιτ</a:t>
            </a:r>
            <a:r>
              <a:rPr lang="en-US" sz="4000" b="1" u="sng" kern="1200" dirty="0">
                <a:ln w="0"/>
                <a:solidFill>
                  <a:schemeClr val="tx1"/>
                </a:solidFill>
                <a:latin typeface="+mj-lt"/>
                <a:ea typeface="+mj-ea"/>
                <a:cs typeface="+mj-cs"/>
              </a:rPr>
              <a:t>αλία</a:t>
            </a:r>
            <a:r>
              <a:rPr lang="en-US" sz="4000" b="0" kern="1200" cap="none" spc="0" dirty="0">
                <a:ln w="0"/>
                <a:solidFill>
                  <a:schemeClr val="tx1"/>
                </a:solidFill>
                <a:latin typeface="+mj-lt"/>
                <a:ea typeface="+mj-ea"/>
                <a:cs typeface="+mj-cs"/>
              </a:rPr>
              <a:t>!</a:t>
            </a:r>
          </a:p>
        </p:txBody>
      </p:sp>
      <p:sp>
        <p:nvSpPr>
          <p:cNvPr id="42" name="TextBox 41">
            <a:extLst>
              <a:ext uri="{FF2B5EF4-FFF2-40B4-BE49-F238E27FC236}">
                <a16:creationId xmlns:a16="http://schemas.microsoft.com/office/drawing/2014/main" xmlns="" id="{4D2CCB57-1E27-4F62-AC30-B94408B0BF41}"/>
              </a:ext>
            </a:extLst>
          </p:cNvPr>
          <p:cNvSpPr txBox="1"/>
          <p:nvPr/>
        </p:nvSpPr>
        <p:spPr>
          <a:xfrm>
            <a:off x="504710" y="2059065"/>
            <a:ext cx="5130800" cy="390931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b="0" i="0" dirty="0" err="1">
                <a:effectLst/>
              </a:rPr>
              <a:t>Στην</a:t>
            </a:r>
            <a:r>
              <a:rPr lang="en-US" sz="1400" b="0" i="0" dirty="0">
                <a:effectLst/>
              </a:rPr>
              <a:t> </a:t>
            </a:r>
            <a:r>
              <a:rPr lang="en-US" sz="1400" b="0" i="0" dirty="0" err="1">
                <a:effectLst/>
              </a:rPr>
              <a:t>Ιτ</a:t>
            </a:r>
            <a:r>
              <a:rPr lang="en-US" sz="1400" b="0" i="0" dirty="0">
                <a:effectLst/>
              </a:rPr>
              <a:t>αλία η περίοδος των Χριστουγέννων έχει τη μεγαλύτερη διάρκεια από όλες τις άλλες των χριστιανικών χωρών. </a:t>
            </a:r>
          </a:p>
          <a:p>
            <a:pPr marL="285750" indent="-228600">
              <a:lnSpc>
                <a:spcPct val="90000"/>
              </a:lnSpc>
              <a:spcAft>
                <a:spcPts val="600"/>
              </a:spcAft>
              <a:buFont typeface="Arial" panose="020B0604020202020204" pitchFamily="34" charset="0"/>
              <a:buChar char="•"/>
            </a:pPr>
            <a:r>
              <a:rPr lang="en-US" sz="1400" dirty="0"/>
              <a:t>Τ</a:t>
            </a:r>
            <a:r>
              <a:rPr lang="en-US" sz="1400" b="0" i="0" dirty="0">
                <a:effectLst/>
              </a:rPr>
              <a:t>α σπ</a:t>
            </a:r>
            <a:r>
              <a:rPr lang="en-US" sz="1400" b="0" i="0" dirty="0" err="1">
                <a:effectLst/>
              </a:rPr>
              <a:t>ίτι</a:t>
            </a:r>
            <a:r>
              <a:rPr lang="en-US" sz="1400" b="0" i="0" dirty="0">
                <a:effectLst/>
              </a:rPr>
              <a:t>α διακοσμούνται με </a:t>
            </a:r>
            <a:r>
              <a:rPr lang="en-US" sz="1400" b="0" i="0" u="none" strike="noStrike" dirty="0">
                <a:effectLst/>
              </a:rPr>
              <a:t>Αλεξανδρινά</a:t>
            </a:r>
            <a:r>
              <a:rPr lang="en-US" sz="1400" b="0" i="0" dirty="0">
                <a:effectLst/>
              </a:rPr>
              <a:t>, </a:t>
            </a:r>
            <a:r>
              <a:rPr lang="en-US" sz="1400" b="0" i="0" u="none" strike="noStrike" dirty="0">
                <a:effectLst/>
              </a:rPr>
              <a:t>χριστουγεννιάτικα δένδρα</a:t>
            </a:r>
            <a:r>
              <a:rPr lang="en-US" sz="1400" b="0" i="0" dirty="0">
                <a:effectLst/>
              </a:rPr>
              <a:t> τη παραδοσιακή </a:t>
            </a:r>
            <a:r>
              <a:rPr lang="en-US" sz="1400" b="0" i="0" u="none" strike="noStrike" dirty="0">
                <a:effectLst/>
              </a:rPr>
              <a:t>Φάτνη</a:t>
            </a:r>
            <a:r>
              <a:rPr lang="en-US" sz="1400" b="0" i="0" dirty="0">
                <a:effectLst/>
              </a:rPr>
              <a:t> και άλλα πολύχρωμα διακοσμητικά στολίδια. </a:t>
            </a:r>
          </a:p>
          <a:p>
            <a:pPr marL="285750" indent="-228600">
              <a:lnSpc>
                <a:spcPct val="90000"/>
              </a:lnSpc>
              <a:spcAft>
                <a:spcPts val="600"/>
              </a:spcAft>
              <a:buFont typeface="Arial" panose="020B0604020202020204" pitchFamily="34" charset="0"/>
              <a:buChar char="•"/>
            </a:pPr>
            <a:r>
              <a:rPr lang="en-US" sz="1400" b="0" i="0" dirty="0" err="1">
                <a:effectLst/>
              </a:rPr>
              <a:t>Στις</a:t>
            </a:r>
            <a:r>
              <a:rPr lang="en-US" sz="1400" b="0" i="0" dirty="0">
                <a:effectLst/>
              </a:rPr>
              <a:t> 25 </a:t>
            </a:r>
            <a:r>
              <a:rPr lang="en-US" sz="1400" b="0" i="0" dirty="0" err="1">
                <a:effectLst/>
              </a:rPr>
              <a:t>Δεκεμ</a:t>
            </a:r>
            <a:r>
              <a:rPr lang="en-US" sz="1400" b="0" i="0" dirty="0">
                <a:effectLst/>
              </a:rPr>
              <a:t>βρίου μετά το παραδοσιακό μεσημεριανό γεύμα, τα παιδιά συνηθίζουν να απαγγέλλουν ποιήματα στην οικογένεια και στους συγγενείς τους και ανταμείβονται με μικρά χρηματικά δώρα.</a:t>
            </a:r>
          </a:p>
          <a:p>
            <a:pPr marL="285750" indent="-228600">
              <a:lnSpc>
                <a:spcPct val="90000"/>
              </a:lnSpc>
              <a:spcAft>
                <a:spcPts val="600"/>
              </a:spcAft>
              <a:buFont typeface="Arial" panose="020B0604020202020204" pitchFamily="34" charset="0"/>
              <a:buChar char="•"/>
            </a:pPr>
            <a:r>
              <a:rPr lang="en-US" sz="1400" b="0" i="0" dirty="0" err="1">
                <a:effectLst/>
              </a:rPr>
              <a:t>Μι</a:t>
            </a:r>
            <a:r>
              <a:rPr lang="en-US" sz="1400" b="0" i="0" dirty="0">
                <a:effectLst/>
              </a:rPr>
              <a:t>α άλλη σημαντική ημερομηνία των εορτών είναι η 6η Ιανουαρίου κατά την οποία καταφθάνει τη νύκτα (μεταξύ 5-6 Ιανουαρίου) η διάσημη Befana η παλιά καλή και φτωχή μάγισσα, έρχεται και τρώει καρύδια και μπισκότα που της άφησαν τα παιδιά και πριν πετάξει μακριά, τους αφήνει δώρα μέσα στις </a:t>
            </a:r>
            <a:r>
              <a:rPr lang="en-US" sz="1400" b="0" i="0" u="none" strike="noStrike" dirty="0">
                <a:effectLst/>
              </a:rPr>
              <a:t>κάλτσες των δώρων</a:t>
            </a:r>
            <a:r>
              <a:rPr lang="en-US" sz="1400" b="0" i="0" dirty="0">
                <a:effectLst/>
              </a:rPr>
              <a:t>, κάρβουνα για τα άτακτα παιδιά και γλυκά και παιχνίδια για τα φρόνιμα.</a:t>
            </a:r>
          </a:p>
        </p:txBody>
      </p:sp>
      <p:pic>
        <p:nvPicPr>
          <p:cNvPr id="11" name="Picture 8" descr="cdn21flowersgr.r.worldssl.net/images/aleksandri...">
            <a:extLst>
              <a:ext uri="{FF2B5EF4-FFF2-40B4-BE49-F238E27FC236}">
                <a16:creationId xmlns:a16="http://schemas.microsoft.com/office/drawing/2014/main" xmlns="" id="{72CBA9B5-3A7B-4AE8-B17F-04FB4F17FEB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 b="9858"/>
          <a:stretch/>
        </p:blipFill>
        <p:spPr bwMode="auto">
          <a:xfrm>
            <a:off x="5885543" y="4664383"/>
            <a:ext cx="1763860" cy="1590029"/>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a:noFill/>
          <a:extLst>
            <a:ext uri="{909E8E84-426E-40DD-AFC4-6F175D3DCCD1}">
              <a14:hiddenFill xmlns:a14="http://schemas.microsoft.com/office/drawing/2010/main" xmlns="">
                <a:solidFill>
                  <a:srgbClr val="FFFFFF"/>
                </a:solidFill>
              </a14:hiddenFill>
            </a:ext>
          </a:extLst>
        </p:spPr>
      </p:pic>
      <p:pic>
        <p:nvPicPr>
          <p:cNvPr id="12" name="Εικόνα 11">
            <a:extLst>
              <a:ext uri="{FF2B5EF4-FFF2-40B4-BE49-F238E27FC236}">
                <a16:creationId xmlns:a16="http://schemas.microsoft.com/office/drawing/2014/main" xmlns="" id="{CE8670E1-6D97-4B42-BACA-B8B0B725C7C5}"/>
              </a:ext>
            </a:extLst>
          </p:cNvPr>
          <p:cNvPicPr>
            <a:picLocks noChangeAspect="1"/>
          </p:cNvPicPr>
          <p:nvPr/>
        </p:nvPicPr>
        <p:blipFill rotWithShape="1">
          <a:blip r:embed="rId3" cstate="print"/>
          <a:srcRect l="5543" r="15676" b="-3"/>
          <a:stretch/>
        </p:blipFill>
        <p:spPr>
          <a:xfrm>
            <a:off x="7739995" y="2470248"/>
            <a:ext cx="4463341" cy="3909319"/>
          </a:xfrm>
          <a:custGeom>
            <a:avLst/>
            <a:gdLst/>
            <a:ahLst/>
            <a:cxnLst/>
            <a:rect l="l" t="t" r="r" b="b"/>
            <a:pathLst>
              <a:path w="5249321" h="4597738">
                <a:moveTo>
                  <a:pt x="1937803" y="0"/>
                </a:moveTo>
                <a:lnTo>
                  <a:pt x="2075306" y="0"/>
                </a:lnTo>
                <a:cubicBezTo>
                  <a:pt x="3756720" y="0"/>
                  <a:pt x="3756720" y="0"/>
                  <a:pt x="3756720" y="0"/>
                </a:cubicBezTo>
                <a:cubicBezTo>
                  <a:pt x="3871017" y="0"/>
                  <a:pt x="4018934" y="79730"/>
                  <a:pt x="4079444" y="179392"/>
                </a:cubicBezTo>
                <a:cubicBezTo>
                  <a:pt x="5208980" y="2112834"/>
                  <a:pt x="5208980" y="2112834"/>
                  <a:pt x="5208980" y="2112834"/>
                </a:cubicBezTo>
                <a:cubicBezTo>
                  <a:pt x="5262769" y="2219140"/>
                  <a:pt x="5262769" y="2378598"/>
                  <a:pt x="5208980" y="2484906"/>
                </a:cubicBezTo>
                <a:cubicBezTo>
                  <a:pt x="4079444" y="4418346"/>
                  <a:pt x="4079444" y="4418346"/>
                  <a:pt x="4079444" y="4418346"/>
                </a:cubicBezTo>
                <a:cubicBezTo>
                  <a:pt x="4018934" y="4518010"/>
                  <a:pt x="3871017" y="4597738"/>
                  <a:pt x="3756720" y="4597738"/>
                </a:cubicBezTo>
                <a:lnTo>
                  <a:pt x="1497645" y="4597738"/>
                </a:lnTo>
                <a:cubicBezTo>
                  <a:pt x="1376624" y="4597738"/>
                  <a:pt x="1228709" y="4518010"/>
                  <a:pt x="1174922" y="4418346"/>
                </a:cubicBezTo>
                <a:cubicBezTo>
                  <a:pt x="45385" y="2484906"/>
                  <a:pt x="45385" y="2484906"/>
                  <a:pt x="45385" y="2484906"/>
                </a:cubicBezTo>
                <a:cubicBezTo>
                  <a:pt x="-15128" y="2378598"/>
                  <a:pt x="-15128" y="2219140"/>
                  <a:pt x="45385" y="2112834"/>
                </a:cubicBezTo>
                <a:cubicBezTo>
                  <a:pt x="115981" y="1991994"/>
                  <a:pt x="182165" y="1878706"/>
                  <a:pt x="244212" y="1772499"/>
                </a:cubicBezTo>
                <a:lnTo>
                  <a:pt x="329190" y="1627041"/>
                </a:lnTo>
                <a:lnTo>
                  <a:pt x="1398074" y="1627041"/>
                </a:lnTo>
                <a:cubicBezTo>
                  <a:pt x="1456729" y="1627041"/>
                  <a:pt x="1532637" y="1586126"/>
                  <a:pt x="1563690" y="1534980"/>
                </a:cubicBezTo>
                <a:cubicBezTo>
                  <a:pt x="1563690" y="1534980"/>
                  <a:pt x="1563690" y="1534980"/>
                  <a:pt x="2143347" y="542774"/>
                </a:cubicBezTo>
                <a:cubicBezTo>
                  <a:pt x="2170950" y="488219"/>
                  <a:pt x="2170950" y="406388"/>
                  <a:pt x="2143347" y="351833"/>
                </a:cubicBezTo>
                <a:cubicBezTo>
                  <a:pt x="2143347" y="351833"/>
                  <a:pt x="2143347" y="351833"/>
                  <a:pt x="1954987" y="29414"/>
                </a:cubicBezTo>
                <a:close/>
              </a:path>
            </a:pathLst>
          </a:custGeom>
        </p:spPr>
      </p:pic>
      <p:pic>
        <p:nvPicPr>
          <p:cNvPr id="10" name="Εικόνα 9">
            <a:extLst>
              <a:ext uri="{FF2B5EF4-FFF2-40B4-BE49-F238E27FC236}">
                <a16:creationId xmlns:a16="http://schemas.microsoft.com/office/drawing/2014/main" xmlns="" id="{D06852CD-FF13-4F63-8299-B5F551ECE93D}"/>
              </a:ext>
            </a:extLst>
          </p:cNvPr>
          <p:cNvPicPr>
            <a:picLocks noChangeAspect="1"/>
          </p:cNvPicPr>
          <p:nvPr/>
        </p:nvPicPr>
        <p:blipFill rotWithShape="1">
          <a:blip r:embed="rId4" cstate="print"/>
          <a:srcRect t="23412" r="-4" b="14836"/>
          <a:stretch/>
        </p:blipFill>
        <p:spPr>
          <a:xfrm>
            <a:off x="6985115" y="1610981"/>
            <a:ext cx="2397514" cy="2161236"/>
          </a:xfrm>
          <a:custGeom>
            <a:avLst/>
            <a:gdLst/>
            <a:ahLst/>
            <a:cxnLst/>
            <a:rect l="l" t="t" r="r" b="b"/>
            <a:pathLst>
              <a:path w="1792581" h="1615920">
                <a:moveTo>
                  <a:pt x="511427" y="0"/>
                </a:moveTo>
                <a:cubicBezTo>
                  <a:pt x="1282876" y="0"/>
                  <a:pt x="1282876" y="0"/>
                  <a:pt x="1282876" y="0"/>
                </a:cubicBezTo>
                <a:cubicBezTo>
                  <a:pt x="1321907" y="0"/>
                  <a:pt x="1372419" y="28022"/>
                  <a:pt x="1393082" y="63050"/>
                </a:cubicBezTo>
                <a:cubicBezTo>
                  <a:pt x="1778805" y="742576"/>
                  <a:pt x="1778805" y="742576"/>
                  <a:pt x="1778805" y="742576"/>
                </a:cubicBezTo>
                <a:cubicBezTo>
                  <a:pt x="1797173" y="779939"/>
                  <a:pt x="1797173" y="835982"/>
                  <a:pt x="1778805" y="873345"/>
                </a:cubicBezTo>
                <a:cubicBezTo>
                  <a:pt x="1393082" y="1552872"/>
                  <a:pt x="1393082" y="1552872"/>
                  <a:pt x="1393082" y="1552872"/>
                </a:cubicBezTo>
                <a:cubicBezTo>
                  <a:pt x="1372419" y="1587899"/>
                  <a:pt x="1321907" y="1615920"/>
                  <a:pt x="1282876" y="1615920"/>
                </a:cubicBezTo>
                <a:lnTo>
                  <a:pt x="511427" y="1615920"/>
                </a:lnTo>
                <a:cubicBezTo>
                  <a:pt x="470101" y="1615920"/>
                  <a:pt x="419590" y="1587899"/>
                  <a:pt x="401222" y="1552872"/>
                </a:cubicBezTo>
                <a:cubicBezTo>
                  <a:pt x="15498" y="873345"/>
                  <a:pt x="15498" y="873345"/>
                  <a:pt x="15498" y="873345"/>
                </a:cubicBezTo>
                <a:cubicBezTo>
                  <a:pt x="-5166" y="835982"/>
                  <a:pt x="-5166" y="779939"/>
                  <a:pt x="15498" y="742576"/>
                </a:cubicBezTo>
                <a:cubicBezTo>
                  <a:pt x="401222" y="63050"/>
                  <a:pt x="401222" y="63050"/>
                  <a:pt x="401222" y="63050"/>
                </a:cubicBezTo>
                <a:cubicBezTo>
                  <a:pt x="419590" y="28022"/>
                  <a:pt x="470101" y="0"/>
                  <a:pt x="511427" y="0"/>
                </a:cubicBezTo>
                <a:close/>
              </a:path>
            </a:pathLst>
          </a:custGeom>
        </p:spPr>
      </p:pic>
      <p:sp>
        <p:nvSpPr>
          <p:cNvPr id="8" name="TextBox 7">
            <a:extLst>
              <a:ext uri="{FF2B5EF4-FFF2-40B4-BE49-F238E27FC236}">
                <a16:creationId xmlns:a16="http://schemas.microsoft.com/office/drawing/2014/main" xmlns="" id="{96906CA4-9C41-4B3C-9DCE-5785043048E0}"/>
              </a:ext>
            </a:extLst>
          </p:cNvPr>
          <p:cNvSpPr txBox="1"/>
          <p:nvPr/>
        </p:nvSpPr>
        <p:spPr>
          <a:xfrm>
            <a:off x="7566493" y="6555183"/>
            <a:ext cx="4648180" cy="245667"/>
          </a:xfrm>
          <a:prstGeom prst="rect">
            <a:avLst/>
          </a:prstGeom>
          <a:noFill/>
          <a:ln>
            <a:noFill/>
          </a:ln>
        </p:spPr>
        <p:txBody>
          <a:bodyPr wrap="square">
            <a:noAutofit/>
          </a:bodyPr>
          <a:lstStyle/>
          <a:p>
            <a:pPr algn="ctr">
              <a:spcAft>
                <a:spcPts val="600"/>
              </a:spcAft>
            </a:pPr>
            <a:r>
              <a:rPr lang="el-GR" sz="1100" dirty="0">
                <a:solidFill>
                  <a:sysClr val="windowText" lastClr="000000"/>
                </a:solidFill>
              </a:rPr>
              <a:t>*https://el.wikipedia.org/wiki/Χριστουγεννιάτικα_έθιμα_ανά_χώρα</a:t>
            </a:r>
          </a:p>
        </p:txBody>
      </p:sp>
    </p:spTree>
    <p:extLst>
      <p:ext uri="{BB962C8B-B14F-4D97-AF65-F5344CB8AC3E}">
        <p14:creationId xmlns:p14="http://schemas.microsoft.com/office/powerpoint/2010/main" xmlns="" val="1226163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6542385" y="5050266"/>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68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0.0194 3.7037E-6 L -0.03502 -0.04931 C -0.04713 -0.05973 -0.05403 -0.07524 -0.05403 -0.09144 C -0.05403 -0.10973 -0.04713 -0.12431 -0.03502 -0.13473 L 0.0194 -0.1838 " pathEditMode="relative" rAng="0" ptsTypes="AAAAA">
                                      <p:cBhvr>
                                        <p:cTn id="6" dur="5000" fill="hold"/>
                                        <p:tgtEl>
                                          <p:spTgt spid="5"/>
                                        </p:tgtEl>
                                        <p:attrNameLst>
                                          <p:attrName>ppt_x</p:attrName>
                                          <p:attrName>ppt_y</p:attrName>
                                        </p:attrNameLst>
                                      </p:cBhvr>
                                      <p:rCtr x="-3672" y="-9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Ορθογώνιο 1">
            <a:extLst>
              <a:ext uri="{FF2B5EF4-FFF2-40B4-BE49-F238E27FC236}">
                <a16:creationId xmlns:a16="http://schemas.microsoft.com/office/drawing/2014/main" xmlns="" id="{74C52549-4444-4731-9718-AC1F7A163421}"/>
              </a:ext>
            </a:extLst>
          </p:cNvPr>
          <p:cNvSpPr/>
          <p:nvPr/>
        </p:nvSpPr>
        <p:spPr>
          <a:xfrm>
            <a:off x="661967" y="1502103"/>
            <a:ext cx="5200323" cy="6667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kern="1200" dirty="0">
                <a:ln w="0"/>
                <a:solidFill>
                  <a:schemeClr val="tx1"/>
                </a:solidFill>
                <a:latin typeface="+mj-lt"/>
                <a:ea typeface="+mj-ea"/>
                <a:cs typeface="+mj-cs"/>
              </a:rPr>
              <a:t>Επ</a:t>
            </a:r>
            <a:r>
              <a:rPr lang="en-US" sz="3100" kern="1200" dirty="0" err="1">
                <a:ln w="0"/>
                <a:solidFill>
                  <a:schemeClr val="tx1"/>
                </a:solidFill>
                <a:latin typeface="+mj-lt"/>
                <a:ea typeface="+mj-ea"/>
                <a:cs typeface="+mj-cs"/>
              </a:rPr>
              <a:t>όμενη</a:t>
            </a:r>
            <a:r>
              <a:rPr lang="en-US" sz="3100" b="0" kern="1200" cap="none" spc="0" dirty="0">
                <a:ln w="0"/>
                <a:solidFill>
                  <a:schemeClr val="tx1"/>
                </a:solidFill>
                <a:latin typeface="+mj-lt"/>
                <a:ea typeface="+mj-ea"/>
                <a:cs typeface="+mj-cs"/>
              </a:rPr>
              <a:t> στάση…Η </a:t>
            </a:r>
            <a:r>
              <a:rPr lang="en-US" sz="3100" b="1" u="sng" kern="1200" dirty="0" err="1">
                <a:ln w="0"/>
                <a:solidFill>
                  <a:schemeClr val="tx1"/>
                </a:solidFill>
                <a:latin typeface="+mj-lt"/>
                <a:ea typeface="+mj-ea"/>
                <a:cs typeface="+mj-cs"/>
              </a:rPr>
              <a:t>Τσεχί</a:t>
            </a:r>
            <a:r>
              <a:rPr lang="en-US" sz="3100" b="1" u="sng" kern="1200" dirty="0">
                <a:ln w="0"/>
                <a:solidFill>
                  <a:schemeClr val="tx1"/>
                </a:solidFill>
                <a:latin typeface="+mj-lt"/>
                <a:ea typeface="+mj-ea"/>
                <a:cs typeface="+mj-cs"/>
              </a:rPr>
              <a:t>α</a:t>
            </a:r>
            <a:r>
              <a:rPr lang="en-US" sz="3100" b="0" kern="1200" cap="none" spc="0" dirty="0">
                <a:ln w="0"/>
                <a:solidFill>
                  <a:schemeClr val="tx1"/>
                </a:solidFill>
                <a:latin typeface="+mj-lt"/>
                <a:ea typeface="+mj-ea"/>
                <a:cs typeface="+mj-cs"/>
              </a:rPr>
              <a:t>!</a:t>
            </a:r>
          </a:p>
        </p:txBody>
      </p:sp>
      <p:grpSp>
        <p:nvGrpSpPr>
          <p:cNvPr id="75" name="Group 74">
            <a:extLst>
              <a:ext uri="{FF2B5EF4-FFF2-40B4-BE49-F238E27FC236}">
                <a16:creationId xmlns:a16="http://schemas.microsoft.com/office/drawing/2014/main" xmlns=""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021" y="518649"/>
            <a:ext cx="1128382" cy="847206"/>
            <a:chOff x="8183879" y="1000124"/>
            <a:chExt cx="1562267" cy="1172973"/>
          </a:xfrm>
        </p:grpSpPr>
        <p:sp>
          <p:nvSpPr>
            <p:cNvPr id="76" name="Freeform 5">
              <a:extLst>
                <a:ext uri="{FF2B5EF4-FFF2-40B4-BE49-F238E27FC236}">
                  <a16:creationId xmlns:a16="http://schemas.microsoft.com/office/drawing/2014/main" xmlns=""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xmlns=""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xmlns="" id="{A312FC6B-E929-4FB4-A948-6EDE9B87B5C8}"/>
              </a:ext>
            </a:extLst>
          </p:cNvPr>
          <p:cNvSpPr txBox="1"/>
          <p:nvPr/>
        </p:nvSpPr>
        <p:spPr>
          <a:xfrm>
            <a:off x="472021" y="2877252"/>
            <a:ext cx="5914700" cy="3272324"/>
          </a:xfrm>
          <a:prstGeom prst="rect">
            <a:avLst/>
          </a:prstGeom>
        </p:spPr>
        <p:txBody>
          <a:bodyPr vert="horz" lIns="91440" tIns="45720" rIns="91440" bIns="45720" rtlCol="0" anchor="t">
            <a:normAutofit lnSpcReduction="10000"/>
          </a:bodyPr>
          <a:lstStyle/>
          <a:p>
            <a:pPr marL="285750" indent="-228600">
              <a:lnSpc>
                <a:spcPct val="150000"/>
              </a:lnSpc>
              <a:spcAft>
                <a:spcPts val="600"/>
              </a:spcAft>
              <a:buFont typeface="Arial" panose="020B0604020202020204" pitchFamily="34" charset="0"/>
              <a:buChar char="•"/>
            </a:pPr>
            <a:r>
              <a:rPr lang="en-US" sz="1600" dirty="0"/>
              <a:t>4η </a:t>
            </a:r>
            <a:r>
              <a:rPr lang="en-US" sz="1600" dirty="0" err="1"/>
              <a:t>Δεκεμ</a:t>
            </a:r>
            <a:r>
              <a:rPr lang="en-US" sz="1600" dirty="0"/>
              <a:t>βρίου, ημέρα της εορτής της Αγίας Βαρβάρας από άκρη σε άκρη της Χώρας κόβονται κλαδιά κερασιάς και διατηρούνται στο νερό. </a:t>
            </a:r>
            <a:r>
              <a:rPr lang="en-US" sz="1600" dirty="0" err="1"/>
              <a:t>Εάν</a:t>
            </a:r>
            <a:r>
              <a:rPr lang="en-US" sz="1600" dirty="0"/>
              <a:t> </a:t>
            </a:r>
            <a:r>
              <a:rPr lang="en-US" sz="1600" dirty="0" err="1"/>
              <a:t>έχουν</a:t>
            </a:r>
            <a:r>
              <a:rPr lang="en-US" sz="1600" dirty="0"/>
              <a:t> α</a:t>
            </a:r>
            <a:r>
              <a:rPr lang="en-US" sz="1600" dirty="0" err="1"/>
              <a:t>νθίσει</a:t>
            </a:r>
            <a:r>
              <a:rPr lang="en-US" sz="1600" dirty="0"/>
              <a:t> </a:t>
            </a:r>
            <a:r>
              <a:rPr lang="en-US" sz="1600" dirty="0" err="1"/>
              <a:t>μέχρι</a:t>
            </a:r>
            <a:r>
              <a:rPr lang="en-US" sz="1600" dirty="0"/>
              <a:t> τα </a:t>
            </a:r>
            <a:r>
              <a:rPr lang="en-US" sz="1600" dirty="0" err="1"/>
              <a:t>Χριστούγενν</a:t>
            </a:r>
            <a:r>
              <a:rPr lang="en-US" sz="1600" dirty="0"/>
              <a:t>α φέρνουν καλή τύχη και πιθανόν ευνοϊκές προοπτικές για γάμο μέσα στην επόμενη χρονιά. </a:t>
            </a:r>
          </a:p>
          <a:p>
            <a:pPr marL="285750" indent="-228600">
              <a:lnSpc>
                <a:spcPct val="150000"/>
              </a:lnSpc>
              <a:spcAft>
                <a:spcPts val="600"/>
              </a:spcAft>
              <a:buFont typeface="Arial" panose="020B0604020202020204" pitchFamily="34" charset="0"/>
              <a:buChar char="•"/>
            </a:pPr>
            <a:r>
              <a:rPr lang="en-US" sz="1600" dirty="0"/>
              <a:t>Τα </a:t>
            </a:r>
            <a:r>
              <a:rPr lang="en-US" sz="1600" dirty="0" err="1"/>
              <a:t>κλ</a:t>
            </a:r>
            <a:r>
              <a:rPr lang="en-US" sz="1600" dirty="0"/>
              <a:t>αδιά της κερασιάς μαζί με μικρά φυτά Αλεξανδριανών και άλλα γιορτινά στολίδια τοποθετούνται μέσα σε ψάθινα καλάθια, συνθέτοντας δημιουργίες παραδοσιακού και μοντέρνου στυλ που κοσμούν το γιορτινό τραπέζα !</a:t>
            </a:r>
          </a:p>
        </p:txBody>
      </p:sp>
      <p:pic>
        <p:nvPicPr>
          <p:cNvPr id="10242" name="Picture 2" descr="Χριστούγεννα στην Πράγα | 2015 - Ταξίδια, Διακοπές, Αξιοθέατα - Travel Ideas">
            <a:extLst>
              <a:ext uri="{FF2B5EF4-FFF2-40B4-BE49-F238E27FC236}">
                <a16:creationId xmlns:a16="http://schemas.microsoft.com/office/drawing/2014/main" xmlns="" id="{B3BDCBE2-6D36-4D1B-80F6-33DF94A04993}"/>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608" r="2" b="6305"/>
          <a:stretch/>
        </p:blipFill>
        <p:spPr bwMode="auto">
          <a:xfrm>
            <a:off x="6386721" y="0"/>
            <a:ext cx="5430362" cy="243180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Χριστούγεννα στην Τσεχία">
            <a:extLst>
              <a:ext uri="{FF2B5EF4-FFF2-40B4-BE49-F238E27FC236}">
                <a16:creationId xmlns:a16="http://schemas.microsoft.com/office/drawing/2014/main" xmlns="" id="{BE378408-27EE-4DDB-B135-E3B72CAAADEE}"/>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0" r="-2" b="-15"/>
          <a:stretch/>
        </p:blipFill>
        <p:spPr bwMode="auto">
          <a:xfrm>
            <a:off x="9633065" y="3209876"/>
            <a:ext cx="2558935" cy="340994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92BE3800-8A3B-4CD9-9ECF-A5D3A507FACE}"/>
              </a:ext>
            </a:extLst>
          </p:cNvPr>
          <p:cNvSpPr txBox="1"/>
          <p:nvPr/>
        </p:nvSpPr>
        <p:spPr>
          <a:xfrm>
            <a:off x="7783815" y="6619825"/>
            <a:ext cx="4564857" cy="253916"/>
          </a:xfrm>
          <a:prstGeom prst="rect">
            <a:avLst/>
          </a:prstGeom>
          <a:noFill/>
        </p:spPr>
        <p:txBody>
          <a:bodyPr wrap="square">
            <a:spAutoFit/>
          </a:bodyPr>
          <a:lstStyle/>
          <a:p>
            <a:r>
              <a:rPr lang="el-GR" sz="1050" dirty="0"/>
              <a:t>*http://lyk-goumen.kil.sch.gr/autosch/joomla15/attachments/article/133.pdf</a:t>
            </a:r>
          </a:p>
        </p:txBody>
      </p:sp>
    </p:spTree>
    <p:extLst>
      <p:ext uri="{BB962C8B-B14F-4D97-AF65-F5344CB8AC3E}">
        <p14:creationId xmlns:p14="http://schemas.microsoft.com/office/powerpoint/2010/main" xmlns="" val="1293173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6927395" y="3798981"/>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83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9167E-6 1.11111E-6 L -0.11328 -0.02107 " pathEditMode="relative" rAng="0" ptsTypes="AA">
                                      <p:cBhvr>
                                        <p:cTn id="6" dur="5000" fill="hold"/>
                                        <p:tgtEl>
                                          <p:spTgt spid="5"/>
                                        </p:tgtEl>
                                        <p:attrNameLst>
                                          <p:attrName>ppt_x</p:attrName>
                                          <p:attrName>ppt_y</p:attrName>
                                        </p:attrNameLst>
                                      </p:cBhvr>
                                      <p:rCtr x="-5664" y="-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What's the issue with Zwarte Piet ?">
            <a:extLst>
              <a:ext uri="{FF2B5EF4-FFF2-40B4-BE49-F238E27FC236}">
                <a16:creationId xmlns:a16="http://schemas.microsoft.com/office/drawing/2014/main" xmlns="" id="{BB46FE02-317F-4099-B9CE-10BD8AD92BA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304" r="-2" b="25462"/>
          <a:stretch/>
        </p:blipFill>
        <p:spPr bwMode="auto">
          <a:xfrm>
            <a:off x="7229095" y="0"/>
            <a:ext cx="4514850" cy="207859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xmlns="">
                <a:solidFill>
                  <a:srgbClr val="FFFFFF"/>
                </a:solidFill>
              </a14:hiddenFill>
            </a:ext>
          </a:extLst>
        </p:spPr>
      </p:pic>
      <p:pic>
        <p:nvPicPr>
          <p:cNvPr id="11266" name="Picture 2" descr="CHRISTMAS MARKET – ΧΡΙΣΤΟΥΓΕΝΝΑ ΣΤO BΕΛΓΙΟ (ΠΛΗΡΟΦΟΡΙΕΣ) | TASTV.gr | Τα  νέα της Πέλλας LIVE">
            <a:extLst>
              <a:ext uri="{FF2B5EF4-FFF2-40B4-BE49-F238E27FC236}">
                <a16:creationId xmlns:a16="http://schemas.microsoft.com/office/drawing/2014/main" xmlns="" id="{8DA71644-7B3F-4F6C-8D9B-CDD64434705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04" t="3028" r="13291" b="4382"/>
          <a:stretch/>
        </p:blipFill>
        <p:spPr bwMode="auto">
          <a:xfrm>
            <a:off x="7677150" y="3265003"/>
            <a:ext cx="4506184" cy="333908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xmlns="">
                <a:solidFill>
                  <a:srgbClr val="FFFFFF"/>
                </a:solidFill>
              </a14:hiddenFill>
            </a:ext>
          </a:extLst>
        </p:spPr>
      </p:pic>
      <p:sp useBgFill="1">
        <p:nvSpPr>
          <p:cNvPr id="75" name="Freeform: Shape 74">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Ορθογώνιο 3">
            <a:extLst>
              <a:ext uri="{FF2B5EF4-FFF2-40B4-BE49-F238E27FC236}">
                <a16:creationId xmlns:a16="http://schemas.microsoft.com/office/drawing/2014/main" xmlns="" id="{3D7A7666-E649-483F-BA3C-10DC10EEA1D7}"/>
              </a:ext>
            </a:extLst>
          </p:cNvPr>
          <p:cNvSpPr/>
          <p:nvPr/>
        </p:nvSpPr>
        <p:spPr>
          <a:xfrm>
            <a:off x="448055" y="859536"/>
            <a:ext cx="52115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ln w="0"/>
                <a:solidFill>
                  <a:schemeClr val="tx1"/>
                </a:solidFill>
                <a:latin typeface="+mj-lt"/>
                <a:ea typeface="+mj-ea"/>
                <a:cs typeface="+mj-cs"/>
              </a:rPr>
              <a:t>Επ</a:t>
            </a:r>
            <a:r>
              <a:rPr lang="en-US" sz="3400" kern="1200" dirty="0" err="1">
                <a:ln w="0"/>
                <a:solidFill>
                  <a:schemeClr val="tx1"/>
                </a:solidFill>
                <a:latin typeface="+mj-lt"/>
                <a:ea typeface="+mj-ea"/>
                <a:cs typeface="+mj-cs"/>
              </a:rPr>
              <a:t>όμενη</a:t>
            </a:r>
            <a:r>
              <a:rPr lang="en-US" sz="3400" b="0" kern="1200" cap="none" spc="0" dirty="0">
                <a:ln w="0"/>
                <a:solidFill>
                  <a:schemeClr val="tx1"/>
                </a:solidFill>
                <a:latin typeface="+mj-lt"/>
                <a:ea typeface="+mj-ea"/>
                <a:cs typeface="+mj-cs"/>
              </a:rPr>
              <a:t> </a:t>
            </a:r>
            <a:r>
              <a:rPr lang="en-US" sz="3400" b="0" kern="1200" cap="none" spc="0" dirty="0" err="1">
                <a:ln w="0"/>
                <a:solidFill>
                  <a:schemeClr val="tx1"/>
                </a:solidFill>
                <a:latin typeface="+mj-lt"/>
                <a:ea typeface="+mj-ea"/>
                <a:cs typeface="+mj-cs"/>
              </a:rPr>
              <a:t>στάση</a:t>
            </a:r>
            <a:r>
              <a:rPr lang="en-US" sz="3400" b="0" kern="1200" cap="none" spc="0" dirty="0">
                <a:ln w="0"/>
                <a:solidFill>
                  <a:schemeClr val="tx1"/>
                </a:solidFill>
                <a:latin typeface="+mj-lt"/>
                <a:ea typeface="+mj-ea"/>
                <a:cs typeface="+mj-cs"/>
              </a:rPr>
              <a:t>…</a:t>
            </a:r>
            <a:r>
              <a:rPr lang="el-GR" sz="3400" b="0" kern="1200" cap="none" spc="0" dirty="0">
                <a:ln w="0"/>
                <a:solidFill>
                  <a:schemeClr val="tx1"/>
                </a:solidFill>
                <a:latin typeface="+mj-lt"/>
                <a:ea typeface="+mj-ea"/>
                <a:cs typeface="+mj-cs"/>
              </a:rPr>
              <a:t>Το</a:t>
            </a:r>
            <a:r>
              <a:rPr lang="en-US" sz="3400" b="0" kern="1200" cap="none" spc="0" dirty="0">
                <a:ln w="0"/>
                <a:solidFill>
                  <a:schemeClr val="tx1"/>
                </a:solidFill>
                <a:latin typeface="+mj-lt"/>
                <a:ea typeface="+mj-ea"/>
                <a:cs typeface="+mj-cs"/>
              </a:rPr>
              <a:t> </a:t>
            </a:r>
            <a:r>
              <a:rPr lang="en-US" sz="3400" b="1" u="sng" kern="1200" dirty="0" err="1">
                <a:ln w="0"/>
                <a:solidFill>
                  <a:schemeClr val="tx1"/>
                </a:solidFill>
                <a:latin typeface="+mj-lt"/>
                <a:ea typeface="+mj-ea"/>
                <a:cs typeface="+mj-cs"/>
              </a:rPr>
              <a:t>Βέλγιο</a:t>
            </a:r>
            <a:r>
              <a:rPr lang="en-US" sz="3400" b="0" kern="1200" cap="none" spc="0" dirty="0">
                <a:ln w="0"/>
                <a:solidFill>
                  <a:schemeClr val="tx1"/>
                </a:solidFill>
                <a:latin typeface="+mj-lt"/>
                <a:ea typeface="+mj-ea"/>
                <a:cs typeface="+mj-cs"/>
              </a:rPr>
              <a:t>!</a:t>
            </a:r>
          </a:p>
        </p:txBody>
      </p:sp>
      <p:sp>
        <p:nvSpPr>
          <p:cNvPr id="79" name="Rectangle 78">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xmlns="" id="{13F70238-11D3-46B7-ADB4-9AEDA9BE7FBA}"/>
              </a:ext>
            </a:extLst>
          </p:cNvPr>
          <p:cNvSpPr txBox="1"/>
          <p:nvPr/>
        </p:nvSpPr>
        <p:spPr>
          <a:xfrm>
            <a:off x="362331" y="2998005"/>
            <a:ext cx="6096001" cy="245829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600" dirty="0" err="1"/>
              <a:t>Το</a:t>
            </a:r>
            <a:r>
              <a:rPr lang="en-US" sz="1600" dirty="0"/>
              <a:t> </a:t>
            </a:r>
            <a:r>
              <a:rPr lang="en-US" sz="1600" dirty="0" err="1"/>
              <a:t>Βέλγιο</a:t>
            </a:r>
            <a:r>
              <a:rPr lang="en-US" sz="1600" dirty="0"/>
              <a:t> μπα</a:t>
            </a:r>
            <a:r>
              <a:rPr lang="en-US" sz="1600" dirty="0" err="1"/>
              <a:t>ίνει</a:t>
            </a:r>
            <a:r>
              <a:rPr lang="en-US" sz="1600" dirty="0"/>
              <a:t> </a:t>
            </a:r>
            <a:r>
              <a:rPr lang="en-US" sz="1600" dirty="0" err="1"/>
              <a:t>στο</a:t>
            </a:r>
            <a:r>
              <a:rPr lang="en-US" sz="1600" dirty="0"/>
              <a:t> π</a:t>
            </a:r>
            <a:r>
              <a:rPr lang="en-US" sz="1600" dirty="0" err="1"/>
              <a:t>νεύμ</a:t>
            </a:r>
            <a:r>
              <a:rPr lang="en-US" sz="1600" dirty="0"/>
              <a:t>α των Χριστουγέννων από νωρίς με την ημέρα του Sinterklaas και με τον πολύτιμο βοηθό του Zwarte Piet που μοιράζει τα δώρα από σπίτι σε σπίτι. </a:t>
            </a:r>
          </a:p>
          <a:p>
            <a:pPr marL="285750" indent="-228600">
              <a:lnSpc>
                <a:spcPct val="90000"/>
              </a:lnSpc>
              <a:spcAft>
                <a:spcPts val="600"/>
              </a:spcAft>
              <a:buFont typeface="Arial" panose="020B0604020202020204" pitchFamily="34" charset="0"/>
              <a:buChar char="•"/>
            </a:pPr>
            <a:r>
              <a:rPr lang="en-US" sz="1600" dirty="0"/>
              <a:t>Τα πα</a:t>
            </a:r>
            <a:r>
              <a:rPr lang="en-US" sz="1600" dirty="0" err="1"/>
              <a:t>ιδιά</a:t>
            </a:r>
            <a:r>
              <a:rPr lang="en-US" sz="1600" dirty="0"/>
              <a:t> </a:t>
            </a:r>
            <a:r>
              <a:rPr lang="en-US" sz="1600" dirty="0" err="1"/>
              <a:t>κρεμάνε</a:t>
            </a:r>
            <a:r>
              <a:rPr lang="en-US" sz="1600" dirty="0"/>
              <a:t> </a:t>
            </a:r>
            <a:r>
              <a:rPr lang="en-US" sz="1600" dirty="0" err="1"/>
              <a:t>τις</a:t>
            </a:r>
            <a:r>
              <a:rPr lang="en-US" sz="1600" dirty="0"/>
              <a:t> </a:t>
            </a:r>
            <a:r>
              <a:rPr lang="en-US" sz="1600" dirty="0" err="1"/>
              <a:t>κάλτσες</a:t>
            </a:r>
            <a:r>
              <a:rPr lang="en-US" sz="1600" dirty="0"/>
              <a:t> </a:t>
            </a:r>
            <a:r>
              <a:rPr lang="en-US" sz="1600" dirty="0" err="1"/>
              <a:t>των</a:t>
            </a:r>
            <a:r>
              <a:rPr lang="en-US" sz="1600" dirty="0"/>
              <a:t> </a:t>
            </a:r>
            <a:r>
              <a:rPr lang="en-US" sz="1600" dirty="0" err="1"/>
              <a:t>δώρων</a:t>
            </a:r>
            <a:r>
              <a:rPr lang="en-US" sz="1600" dirty="0"/>
              <a:t> </a:t>
            </a:r>
            <a:r>
              <a:rPr lang="en-US" sz="1600" dirty="0" err="1"/>
              <a:t>στο</a:t>
            </a:r>
            <a:r>
              <a:rPr lang="en-US" sz="1600" dirty="0"/>
              <a:t> </a:t>
            </a:r>
            <a:r>
              <a:rPr lang="en-US" sz="1600" dirty="0" err="1"/>
              <a:t>τζάκι</a:t>
            </a:r>
            <a:r>
              <a:rPr lang="en-US" sz="1600" dirty="0"/>
              <a:t> και α</a:t>
            </a:r>
            <a:r>
              <a:rPr lang="en-US" sz="1600" dirty="0" err="1"/>
              <a:t>φήνουν</a:t>
            </a:r>
            <a:r>
              <a:rPr lang="en-US" sz="1600" dirty="0"/>
              <a:t> σα</a:t>
            </a:r>
            <a:r>
              <a:rPr lang="en-US" sz="1600" dirty="0" err="1"/>
              <a:t>νό</a:t>
            </a:r>
            <a:r>
              <a:rPr lang="en-US" sz="1600" dirty="0"/>
              <a:t> και </a:t>
            </a:r>
            <a:r>
              <a:rPr lang="en-US" sz="1600" dirty="0" err="1"/>
              <a:t>ζάχ</a:t>
            </a:r>
            <a:r>
              <a:rPr lang="en-US" sz="1600" dirty="0"/>
              <a:t>αρη για το άλογο του Sinterklaas.Ο Sinterklaas δεν είναι ο Santa Claus ή αλλιώς Άι Βασίλης. </a:t>
            </a:r>
          </a:p>
        </p:txBody>
      </p:sp>
      <p:sp>
        <p:nvSpPr>
          <p:cNvPr id="13" name="TextBox 12">
            <a:extLst>
              <a:ext uri="{FF2B5EF4-FFF2-40B4-BE49-F238E27FC236}">
                <a16:creationId xmlns:a16="http://schemas.microsoft.com/office/drawing/2014/main" xmlns="" id="{CFFC0335-D76D-46DF-A332-5075FFD0E8C2}"/>
              </a:ext>
            </a:extLst>
          </p:cNvPr>
          <p:cNvSpPr txBox="1"/>
          <p:nvPr/>
        </p:nvSpPr>
        <p:spPr>
          <a:xfrm>
            <a:off x="7838837" y="6604084"/>
            <a:ext cx="4564857" cy="253916"/>
          </a:xfrm>
          <a:prstGeom prst="rect">
            <a:avLst/>
          </a:prstGeom>
          <a:noFill/>
        </p:spPr>
        <p:txBody>
          <a:bodyPr wrap="square">
            <a:spAutoFit/>
          </a:bodyPr>
          <a:lstStyle/>
          <a:p>
            <a:r>
              <a:rPr lang="el-GR" sz="1050" dirty="0"/>
              <a:t>*http://lyk-goumen.kil.sch.gr/autosch/joomla15/attachments/article/133.pdf</a:t>
            </a:r>
          </a:p>
        </p:txBody>
      </p:sp>
    </p:spTree>
    <p:extLst>
      <p:ext uri="{BB962C8B-B14F-4D97-AF65-F5344CB8AC3E}">
        <p14:creationId xmlns:p14="http://schemas.microsoft.com/office/powerpoint/2010/main" xmlns="" val="4129470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5647236" y="3683478"/>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773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7.40741E-7 L 0.03998 -0.14583 " pathEditMode="relative" rAng="0" ptsTypes="AA">
                                      <p:cBhvr>
                                        <p:cTn id="6" dur="5000" fill="hold"/>
                                        <p:tgtEl>
                                          <p:spTgt spid="5"/>
                                        </p:tgtEl>
                                        <p:attrNameLst>
                                          <p:attrName>ppt_x</p:attrName>
                                          <p:attrName>ppt_y</p:attrName>
                                        </p:attrNameLst>
                                      </p:cBhvr>
                                      <p:rCtr x="1992" y="-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7979CB03-77A3-48F2-A1C8-52F03FCB3D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xmlns="" id="{9073D962-D3D2-4A72-8593-65C213CBFF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654" y="633619"/>
            <a:ext cx="4520912"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Ορθογώνιο 1">
            <a:extLst>
              <a:ext uri="{FF2B5EF4-FFF2-40B4-BE49-F238E27FC236}">
                <a16:creationId xmlns:a16="http://schemas.microsoft.com/office/drawing/2014/main" xmlns="" id="{1CDE9506-402C-4ACA-B22A-902489B41EDF}"/>
              </a:ext>
            </a:extLst>
          </p:cNvPr>
          <p:cNvSpPr/>
          <p:nvPr/>
        </p:nvSpPr>
        <p:spPr>
          <a:xfrm>
            <a:off x="813816" y="978408"/>
            <a:ext cx="4287216" cy="110642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kern="1200" dirty="0">
                <a:ln w="0"/>
                <a:solidFill>
                  <a:schemeClr val="tx1"/>
                </a:solidFill>
                <a:latin typeface="+mj-lt"/>
                <a:ea typeface="+mj-ea"/>
                <a:cs typeface="+mj-cs"/>
              </a:rPr>
              <a:t>Επ</a:t>
            </a:r>
            <a:r>
              <a:rPr lang="en-US" sz="2800" kern="1200" dirty="0" err="1">
                <a:ln w="0"/>
                <a:solidFill>
                  <a:schemeClr val="tx1"/>
                </a:solidFill>
                <a:latin typeface="+mj-lt"/>
                <a:ea typeface="+mj-ea"/>
                <a:cs typeface="+mj-cs"/>
              </a:rPr>
              <a:t>όμενη</a:t>
            </a:r>
            <a:r>
              <a:rPr lang="en-US" sz="2800" b="0" kern="1200" cap="none" spc="0" dirty="0">
                <a:ln w="0"/>
                <a:solidFill>
                  <a:schemeClr val="tx1"/>
                </a:solidFill>
                <a:latin typeface="+mj-lt"/>
                <a:ea typeface="+mj-ea"/>
                <a:cs typeface="+mj-cs"/>
              </a:rPr>
              <a:t> </a:t>
            </a:r>
            <a:r>
              <a:rPr lang="en-US" sz="2800" b="0" kern="1200" cap="none" spc="0" dirty="0" err="1">
                <a:ln w="0"/>
                <a:solidFill>
                  <a:schemeClr val="tx1"/>
                </a:solidFill>
                <a:latin typeface="+mj-lt"/>
                <a:ea typeface="+mj-ea"/>
                <a:cs typeface="+mj-cs"/>
              </a:rPr>
              <a:t>στάση</a:t>
            </a:r>
            <a:r>
              <a:rPr lang="en-US" sz="2800" b="0" kern="1200" cap="none" spc="0" dirty="0">
                <a:ln w="0"/>
                <a:solidFill>
                  <a:schemeClr val="tx1"/>
                </a:solidFill>
                <a:latin typeface="+mj-lt"/>
                <a:ea typeface="+mj-ea"/>
                <a:cs typeface="+mj-cs"/>
              </a:rPr>
              <a:t>…Η </a:t>
            </a:r>
            <a:r>
              <a:rPr lang="en-US" sz="2800" b="1" u="sng" kern="1200" dirty="0">
                <a:ln w="0"/>
                <a:solidFill>
                  <a:schemeClr val="tx1"/>
                </a:solidFill>
                <a:latin typeface="+mj-lt"/>
                <a:ea typeface="+mj-ea"/>
                <a:cs typeface="+mj-cs"/>
              </a:rPr>
              <a:t>Δα</a:t>
            </a:r>
            <a:r>
              <a:rPr lang="en-US" sz="2800" b="1" u="sng" kern="1200" dirty="0" err="1">
                <a:ln w="0"/>
                <a:solidFill>
                  <a:schemeClr val="tx1"/>
                </a:solidFill>
                <a:latin typeface="+mj-lt"/>
                <a:ea typeface="+mj-ea"/>
                <a:cs typeface="+mj-cs"/>
              </a:rPr>
              <a:t>νί</a:t>
            </a:r>
            <a:r>
              <a:rPr lang="en-US" sz="2800" b="1" u="sng" kern="1200" dirty="0">
                <a:ln w="0"/>
                <a:solidFill>
                  <a:schemeClr val="tx1"/>
                </a:solidFill>
                <a:latin typeface="+mj-lt"/>
                <a:ea typeface="+mj-ea"/>
                <a:cs typeface="+mj-cs"/>
              </a:rPr>
              <a:t>α</a:t>
            </a:r>
            <a:r>
              <a:rPr lang="en-US" sz="2800" b="0" kern="1200" cap="none" spc="0" dirty="0">
                <a:ln w="0"/>
                <a:solidFill>
                  <a:schemeClr val="tx1"/>
                </a:solidFill>
                <a:latin typeface="+mj-lt"/>
                <a:ea typeface="+mj-ea"/>
                <a:cs typeface="+mj-cs"/>
              </a:rPr>
              <a:t>!</a:t>
            </a:r>
          </a:p>
        </p:txBody>
      </p:sp>
      <p:sp>
        <p:nvSpPr>
          <p:cNvPr id="79" name="Rectangle 78">
            <a:extLst>
              <a:ext uri="{FF2B5EF4-FFF2-40B4-BE49-F238E27FC236}">
                <a16:creationId xmlns:a16="http://schemas.microsoft.com/office/drawing/2014/main" xmlns="" id="{2387511B-F6E1-4929-AC90-94FB8B6B0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64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AA58F78C-27AB-465F-AA33-15E08AF267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3560" y="2185416"/>
            <a:ext cx="3683187"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793D7846-C73A-4C90-B00A-1EA37E8A0A2B}"/>
              </a:ext>
            </a:extLst>
          </p:cNvPr>
          <p:cNvSpPr txBox="1"/>
          <p:nvPr/>
        </p:nvSpPr>
        <p:spPr>
          <a:xfrm>
            <a:off x="391977" y="2194560"/>
            <a:ext cx="5387384" cy="439486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b="0" i="0" dirty="0" err="1">
                <a:effectLst/>
              </a:rPr>
              <a:t>Στη</a:t>
            </a:r>
            <a:r>
              <a:rPr lang="en-US" sz="1400" b="0" i="0" dirty="0">
                <a:effectLst/>
              </a:rPr>
              <a:t> Δα</a:t>
            </a:r>
            <a:r>
              <a:rPr lang="en-US" sz="1400" b="0" i="0" dirty="0" err="1">
                <a:effectLst/>
              </a:rPr>
              <a:t>νί</a:t>
            </a:r>
            <a:r>
              <a:rPr lang="en-US" sz="1400" b="0" i="0" dirty="0">
                <a:effectLst/>
              </a:rPr>
              <a:t>α την περίοδο πριν από τα Χριστούγεννα φτιάχνονται πολλά χειροποίητα στολίδια για τη διακόσμηση των σπιτιών. </a:t>
            </a:r>
            <a:r>
              <a:rPr lang="en-US" sz="1400" b="0" i="0" dirty="0" err="1">
                <a:effectLst/>
              </a:rPr>
              <a:t>Οι</a:t>
            </a:r>
            <a:r>
              <a:rPr lang="en-US" sz="1400" b="0" i="0" dirty="0">
                <a:effectLst/>
              </a:rPr>
              <a:t> π</a:t>
            </a:r>
            <a:r>
              <a:rPr lang="en-US" sz="1400" b="0" i="0" dirty="0" err="1">
                <a:effectLst/>
              </a:rPr>
              <a:t>ερισσότερες</a:t>
            </a:r>
            <a:r>
              <a:rPr lang="en-US" sz="1400" b="0" i="0" dirty="0">
                <a:effectLst/>
              </a:rPr>
              <a:t> </a:t>
            </a:r>
            <a:r>
              <a:rPr lang="en-US" sz="1400" b="0" i="0" dirty="0" err="1">
                <a:effectLst/>
              </a:rPr>
              <a:t>οικογένειες</a:t>
            </a:r>
            <a:r>
              <a:rPr lang="en-US" sz="1400" b="0" i="0" dirty="0">
                <a:effectLst/>
              </a:rPr>
              <a:t> </a:t>
            </a:r>
            <a:r>
              <a:rPr lang="en-US" sz="1400" b="0" i="0" dirty="0" err="1">
                <a:effectLst/>
              </a:rPr>
              <a:t>φτιάχνουν</a:t>
            </a:r>
            <a:r>
              <a:rPr lang="en-US" sz="1400" b="0" i="0" dirty="0">
                <a:effectLst/>
              </a:rPr>
              <a:t> </a:t>
            </a:r>
            <a:r>
              <a:rPr lang="en-US" sz="1400" b="0" i="0" dirty="0" err="1">
                <a:effectLst/>
              </a:rPr>
              <a:t>μόνες</a:t>
            </a:r>
            <a:r>
              <a:rPr lang="en-US" sz="1400" b="0" i="0" dirty="0">
                <a:effectLst/>
              </a:rPr>
              <a:t> </a:t>
            </a:r>
            <a:r>
              <a:rPr lang="en-US" sz="1400" b="0" i="0" dirty="0" err="1">
                <a:effectLst/>
              </a:rPr>
              <a:t>τους</a:t>
            </a:r>
            <a:r>
              <a:rPr lang="en-US" sz="1400" b="0" i="0" dirty="0">
                <a:effectLst/>
              </a:rPr>
              <a:t> </a:t>
            </a:r>
            <a:r>
              <a:rPr lang="en-US" sz="1400" b="0" i="0" dirty="0" err="1">
                <a:effectLst/>
              </a:rPr>
              <a:t>το</a:t>
            </a:r>
            <a:r>
              <a:rPr lang="en-US" sz="1400" b="0" i="0" dirty="0">
                <a:effectLst/>
              </a:rPr>
              <a:t> παρα</a:t>
            </a:r>
            <a:r>
              <a:rPr lang="en-US" sz="1400" b="0" i="0" dirty="0" err="1">
                <a:effectLst/>
              </a:rPr>
              <a:t>δοσι</a:t>
            </a:r>
            <a:r>
              <a:rPr lang="en-US" sz="1400" b="0" i="0" dirty="0">
                <a:effectLst/>
              </a:rPr>
              <a:t>ακό </a:t>
            </a:r>
            <a:r>
              <a:rPr lang="en-US" sz="1400" b="0" i="0" u="none" strike="noStrike" dirty="0">
                <a:effectLst/>
                <a:hlinkClick r:id="rId2" tooltip="Αλεξανδριανό">
                  <a:extLst>
                    <a:ext uri="{A12FA001-AC4F-418D-AE19-62706E023703}">
                      <ahyp:hlinkClr xmlns:ahyp="http://schemas.microsoft.com/office/drawing/2018/hyperlinkcolor" xmlns="" val="tx"/>
                    </a:ext>
                  </a:extLst>
                </a:hlinkClick>
              </a:rPr>
              <a:t>Αλεξανδριανό</a:t>
            </a:r>
            <a:r>
              <a:rPr lang="en-US" sz="1400" b="0" i="0" dirty="0">
                <a:effectLst/>
              </a:rPr>
              <a:t> στεφάνι με τέσσερα κεριά που συμβολίζουν τις τέσσερις Κυριακές μέχρι την ημέρα των Χριστουγέννων.</a:t>
            </a:r>
          </a:p>
          <a:p>
            <a:pPr marL="285750" indent="-228600">
              <a:lnSpc>
                <a:spcPct val="90000"/>
              </a:lnSpc>
              <a:spcAft>
                <a:spcPts val="600"/>
              </a:spcAft>
              <a:buFont typeface="Arial" panose="020B0604020202020204" pitchFamily="34" charset="0"/>
              <a:buChar char="•"/>
            </a:pPr>
            <a:r>
              <a:rPr lang="en-US" sz="1400" b="0" i="0" dirty="0" err="1">
                <a:effectLst/>
              </a:rPr>
              <a:t>Εκτός</a:t>
            </a:r>
            <a:r>
              <a:rPr lang="en-US" sz="1400" b="0" i="0" dirty="0">
                <a:effectLst/>
              </a:rPr>
              <a:t> από </a:t>
            </a:r>
            <a:r>
              <a:rPr lang="en-US" sz="1400" b="0" i="0" dirty="0" err="1">
                <a:effectLst/>
              </a:rPr>
              <a:t>το</a:t>
            </a:r>
            <a:r>
              <a:rPr lang="en-US" sz="1400" b="0" i="0" dirty="0">
                <a:effectLst/>
              </a:rPr>
              <a:t> </a:t>
            </a:r>
            <a:r>
              <a:rPr lang="en-US" sz="1400" b="0" i="0" dirty="0" err="1">
                <a:effectLst/>
              </a:rPr>
              <a:t>στεφάνι</a:t>
            </a:r>
            <a:r>
              <a:rPr lang="en-US" sz="1400" b="0" i="0" dirty="0">
                <a:effectLst/>
              </a:rPr>
              <a:t> υπ</a:t>
            </a:r>
            <a:r>
              <a:rPr lang="en-US" sz="1400" b="0" i="0" dirty="0" err="1">
                <a:effectLst/>
              </a:rPr>
              <a:t>άρχει</a:t>
            </a:r>
            <a:r>
              <a:rPr lang="en-US" sz="1400" b="0" i="0" dirty="0">
                <a:effectLst/>
              </a:rPr>
              <a:t> και </a:t>
            </a:r>
            <a:r>
              <a:rPr lang="en-US" sz="1400" b="0" i="0" dirty="0" err="1">
                <a:effectLst/>
              </a:rPr>
              <a:t>το</a:t>
            </a:r>
            <a:r>
              <a:rPr lang="en-US" sz="1400" b="0" i="0" dirty="0">
                <a:effectLst/>
              </a:rPr>
              <a:t> «</a:t>
            </a:r>
            <a:r>
              <a:rPr lang="en-US" sz="1400" b="0" i="0" dirty="0" err="1">
                <a:effectLst/>
              </a:rPr>
              <a:t>έθιμο</a:t>
            </a:r>
            <a:r>
              <a:rPr lang="en-US" sz="1400" b="0" i="0" dirty="0">
                <a:effectLst/>
              </a:rPr>
              <a:t> </a:t>
            </a:r>
            <a:r>
              <a:rPr lang="en-US" sz="1400" b="0" i="0" dirty="0" err="1">
                <a:effectLst/>
              </a:rPr>
              <a:t>του</a:t>
            </a:r>
            <a:r>
              <a:rPr lang="en-US" sz="1400" b="0" i="0" dirty="0">
                <a:effectLst/>
              </a:rPr>
              <a:t> </a:t>
            </a:r>
            <a:r>
              <a:rPr lang="en-US" sz="1400" b="0" i="0" dirty="0" err="1">
                <a:effectLst/>
              </a:rPr>
              <a:t>κεριού</a:t>
            </a:r>
            <a:r>
              <a:rPr lang="en-US" sz="1400" b="0" i="0" dirty="0">
                <a:effectLst/>
              </a:rPr>
              <a:t>» και </a:t>
            </a:r>
            <a:r>
              <a:rPr lang="en-US" sz="1400" b="0" i="0" dirty="0" err="1">
                <a:effectLst/>
              </a:rPr>
              <a:t>χρησιμεύει</a:t>
            </a:r>
            <a:r>
              <a:rPr lang="en-US" sz="1400" b="0" i="0" dirty="0">
                <a:effectLst/>
              </a:rPr>
              <a:t> σαν </a:t>
            </a:r>
            <a:r>
              <a:rPr lang="en-US" sz="1400" b="0" i="0" dirty="0" err="1">
                <a:effectLst/>
              </a:rPr>
              <a:t>ημερολόγιο</a:t>
            </a:r>
            <a:r>
              <a:rPr lang="en-US" sz="1400" b="0" i="0" dirty="0">
                <a:effectLst/>
              </a:rPr>
              <a:t>. </a:t>
            </a:r>
            <a:r>
              <a:rPr lang="en-US" sz="1400" b="0" i="0" dirty="0" err="1">
                <a:effectLst/>
              </a:rPr>
              <a:t>Κάθε</a:t>
            </a:r>
            <a:r>
              <a:rPr lang="en-US" sz="1400" b="0" i="0" dirty="0">
                <a:effectLst/>
              </a:rPr>
              <a:t> πα</a:t>
            </a:r>
            <a:r>
              <a:rPr lang="en-US" sz="1400" b="0" i="0" dirty="0" err="1">
                <a:effectLst/>
              </a:rPr>
              <a:t>ιδί</a:t>
            </a:r>
            <a:r>
              <a:rPr lang="en-US" sz="1400" b="0" i="0" dirty="0">
                <a:effectLst/>
              </a:rPr>
              <a:t> </a:t>
            </a:r>
            <a:r>
              <a:rPr lang="en-US" sz="1400" b="0" i="0" dirty="0" err="1">
                <a:effectLst/>
              </a:rPr>
              <a:t>έχει</a:t>
            </a:r>
            <a:r>
              <a:rPr lang="en-US" sz="1400" b="0" i="0" dirty="0">
                <a:effectLst/>
              </a:rPr>
              <a:t> </a:t>
            </a:r>
            <a:r>
              <a:rPr lang="en-US" sz="1400" b="0" i="0" dirty="0" err="1">
                <a:effectLst/>
              </a:rPr>
              <a:t>έν</a:t>
            </a:r>
            <a:r>
              <a:rPr lang="en-US" sz="1400" b="0" i="0" dirty="0">
                <a:effectLst/>
              </a:rPr>
              <a:t>α κερί το οποίο χωρίζεται με οριζόντιες γραμμές ή νούμερα στις μέρες που αντιστοιχούν μέχρι τα Χριστούγεννα. </a:t>
            </a:r>
            <a:r>
              <a:rPr lang="en-US" sz="1400" b="0" i="0" dirty="0" err="1">
                <a:effectLst/>
              </a:rPr>
              <a:t>Κάθε</a:t>
            </a:r>
            <a:r>
              <a:rPr lang="en-US" sz="1400" b="0" i="0" dirty="0">
                <a:effectLst/>
              </a:rPr>
              <a:t> </a:t>
            </a:r>
            <a:r>
              <a:rPr lang="en-US" sz="1400" b="0" i="0" dirty="0" err="1">
                <a:effectLst/>
              </a:rPr>
              <a:t>μέρ</a:t>
            </a:r>
            <a:r>
              <a:rPr lang="en-US" sz="1400" b="0" i="0" dirty="0">
                <a:effectLst/>
              </a:rPr>
              <a:t>α το κερί ανάβεται μέχρι να πλησιάσει η επόμενη γραμμή. </a:t>
            </a:r>
            <a:r>
              <a:rPr lang="en-US" sz="1400" b="0" i="0" dirty="0" err="1">
                <a:effectLst/>
              </a:rPr>
              <a:t>Έτσι</a:t>
            </a:r>
            <a:r>
              <a:rPr lang="en-US" sz="1400" b="0" i="0" dirty="0">
                <a:effectLst/>
              </a:rPr>
              <a:t> </a:t>
            </a:r>
            <a:r>
              <a:rPr lang="en-US" sz="1400" b="0" i="0" dirty="0" err="1">
                <a:effectLst/>
              </a:rPr>
              <a:t>φθάνει</a:t>
            </a:r>
            <a:r>
              <a:rPr lang="en-US" sz="1400" b="0" i="0" dirty="0">
                <a:effectLst/>
              </a:rPr>
              <a:t> η </a:t>
            </a:r>
            <a:r>
              <a:rPr lang="en-US" sz="1400" b="0" i="0" dirty="0" err="1">
                <a:effectLst/>
              </a:rPr>
              <a:t>μέρ</a:t>
            </a:r>
            <a:r>
              <a:rPr lang="en-US" sz="1400" b="0" i="0" dirty="0">
                <a:effectLst/>
              </a:rPr>
              <a:t>α που θα πάρει και το δώρο του.</a:t>
            </a:r>
          </a:p>
          <a:p>
            <a:pPr marL="285750" indent="-228600">
              <a:lnSpc>
                <a:spcPct val="90000"/>
              </a:lnSpc>
              <a:spcAft>
                <a:spcPts val="600"/>
              </a:spcAft>
              <a:buFont typeface="Arial" panose="020B0604020202020204" pitchFamily="34" charset="0"/>
              <a:buChar char="•"/>
            </a:pPr>
            <a:r>
              <a:rPr lang="en-US" sz="1400" b="0" i="0" dirty="0">
                <a:effectLst/>
              </a:rPr>
              <a:t>Η π</a:t>
            </a:r>
            <a:r>
              <a:rPr lang="en-US" sz="1400" b="0" i="0" dirty="0" err="1">
                <a:effectLst/>
              </a:rPr>
              <a:t>ερίοδος</a:t>
            </a:r>
            <a:r>
              <a:rPr lang="en-US" sz="1400" b="0" i="0" dirty="0">
                <a:effectLst/>
              </a:rPr>
              <a:t> </a:t>
            </a:r>
            <a:r>
              <a:rPr lang="en-US" sz="1400" b="0" i="0" dirty="0" err="1">
                <a:effectLst/>
              </a:rPr>
              <a:t>των</a:t>
            </a:r>
            <a:r>
              <a:rPr lang="en-US" sz="1400" b="0" i="0" dirty="0">
                <a:effectLst/>
              </a:rPr>
              <a:t> </a:t>
            </a:r>
            <a:r>
              <a:rPr lang="en-US" sz="1400" b="0" i="0" dirty="0" err="1">
                <a:effectLst/>
              </a:rPr>
              <a:t>Χριστουγέννων</a:t>
            </a:r>
            <a:r>
              <a:rPr lang="en-US" sz="1400" b="0" i="0" dirty="0">
                <a:effectLst/>
              </a:rPr>
              <a:t> </a:t>
            </a:r>
            <a:r>
              <a:rPr lang="en-US" sz="1400" b="0" i="0" dirty="0" err="1">
                <a:effectLst/>
              </a:rPr>
              <a:t>στη</a:t>
            </a:r>
            <a:r>
              <a:rPr lang="en-US" sz="1400" b="0" i="0" dirty="0">
                <a:effectLst/>
              </a:rPr>
              <a:t> Δα</a:t>
            </a:r>
            <a:r>
              <a:rPr lang="en-US" sz="1400" b="0" i="0" dirty="0" err="1">
                <a:effectLst/>
              </a:rPr>
              <a:t>νί</a:t>
            </a:r>
            <a:r>
              <a:rPr lang="en-US" sz="1400" b="0" i="0" dirty="0">
                <a:effectLst/>
              </a:rPr>
              <a:t>α συνοδεύεται και από τα απαραίτητα και πολύ σκανταλιάρικα </a:t>
            </a:r>
            <a:r>
              <a:rPr lang="en-US" sz="1400" b="0" i="0" u="none" strike="noStrike" dirty="0">
                <a:effectLst/>
              </a:rPr>
              <a:t>καλικαντζαράκια</a:t>
            </a:r>
            <a:r>
              <a:rPr lang="en-US" sz="1400" b="0" i="0" dirty="0">
                <a:effectLst/>
              </a:rPr>
              <a:t> τα «Julenisser».</a:t>
            </a:r>
          </a:p>
          <a:p>
            <a:pPr marL="285750" indent="-228600">
              <a:lnSpc>
                <a:spcPct val="90000"/>
              </a:lnSpc>
              <a:spcAft>
                <a:spcPts val="600"/>
              </a:spcAft>
              <a:buFont typeface="Arial" panose="020B0604020202020204" pitchFamily="34" charset="0"/>
              <a:buChar char="•"/>
            </a:pPr>
            <a:r>
              <a:rPr lang="en-US" sz="1400" b="0" i="0" dirty="0">
                <a:effectLst/>
              </a:rPr>
              <a:t>Η παρα</a:t>
            </a:r>
            <a:r>
              <a:rPr lang="en-US" sz="1400" b="0" i="0" dirty="0" err="1">
                <a:effectLst/>
              </a:rPr>
              <a:t>μονή</a:t>
            </a:r>
            <a:r>
              <a:rPr lang="en-US" sz="1400" b="0" i="0" dirty="0">
                <a:effectLst/>
              </a:rPr>
              <a:t> </a:t>
            </a:r>
            <a:r>
              <a:rPr lang="en-US" sz="1400" b="0" i="0" dirty="0" err="1">
                <a:effectLst/>
              </a:rPr>
              <a:t>των</a:t>
            </a:r>
            <a:r>
              <a:rPr lang="en-US" sz="1400" b="0" i="0" dirty="0">
                <a:effectLst/>
              </a:rPr>
              <a:t> </a:t>
            </a:r>
            <a:r>
              <a:rPr lang="en-US" sz="1400" b="0" i="0" dirty="0" err="1">
                <a:effectLst/>
              </a:rPr>
              <a:t>Χριστουγέννων</a:t>
            </a:r>
            <a:r>
              <a:rPr lang="en-US" sz="1400" b="0" i="0" dirty="0">
                <a:effectLst/>
              </a:rPr>
              <a:t> </a:t>
            </a:r>
            <a:r>
              <a:rPr lang="en-US" sz="1400" b="0" i="0" dirty="0" err="1">
                <a:effectLst/>
              </a:rPr>
              <a:t>γιορτάζετ</a:t>
            </a:r>
            <a:r>
              <a:rPr lang="en-US" sz="1400" b="0" i="0" dirty="0">
                <a:effectLst/>
              </a:rPr>
              <a:t>αι με το παραδοσιακό τραπέζι μεταξύ των συγγενών. </a:t>
            </a:r>
            <a:r>
              <a:rPr lang="en-US" sz="1400" b="0" i="0" dirty="0" err="1">
                <a:effectLst/>
              </a:rPr>
              <a:t>Έν</a:t>
            </a:r>
            <a:r>
              <a:rPr lang="en-US" sz="1400" b="0" i="0" dirty="0">
                <a:effectLst/>
              </a:rPr>
              <a:t>α μεγάλο αμύγδαλο κρύβεται μέσα στο δανέζικο γλυκό. Ο </a:t>
            </a:r>
            <a:r>
              <a:rPr lang="en-US" sz="1400" b="0" i="0" dirty="0" err="1">
                <a:effectLst/>
              </a:rPr>
              <a:t>τυχερός</a:t>
            </a:r>
            <a:r>
              <a:rPr lang="en-US" sz="1400" b="0" i="0" dirty="0">
                <a:effectLst/>
              </a:rPr>
              <a:t> π</a:t>
            </a:r>
            <a:r>
              <a:rPr lang="en-US" sz="1400" b="0" i="0" dirty="0" err="1">
                <a:effectLst/>
              </a:rPr>
              <a:t>ου</a:t>
            </a:r>
            <a:r>
              <a:rPr lang="en-US" sz="1400" b="0" i="0" dirty="0">
                <a:effectLst/>
              </a:rPr>
              <a:t> θα </a:t>
            </a:r>
            <a:r>
              <a:rPr lang="en-US" sz="1400" b="0" i="0" dirty="0" err="1">
                <a:effectLst/>
              </a:rPr>
              <a:t>το</a:t>
            </a:r>
            <a:r>
              <a:rPr lang="en-US" sz="1400" b="0" i="0" dirty="0">
                <a:effectLst/>
              </a:rPr>
              <a:t> β</a:t>
            </a:r>
            <a:r>
              <a:rPr lang="en-US" sz="1400" b="0" i="0" dirty="0" err="1">
                <a:effectLst/>
              </a:rPr>
              <a:t>ρει</a:t>
            </a:r>
            <a:r>
              <a:rPr lang="en-US" sz="1400" b="0" i="0" dirty="0">
                <a:effectLst/>
              </a:rPr>
              <a:t> α</a:t>
            </a:r>
            <a:r>
              <a:rPr lang="en-US" sz="1400" b="0" i="0" dirty="0" err="1">
                <a:effectLst/>
              </a:rPr>
              <a:t>ντ</a:t>
            </a:r>
            <a:r>
              <a:rPr lang="en-US" sz="1400" b="0" i="0" dirty="0">
                <a:effectLst/>
              </a:rPr>
              <a:t>αμείβεται με το λεγόμενο «δώρο του αμύγδαλου».</a:t>
            </a:r>
          </a:p>
        </p:txBody>
      </p:sp>
      <p:pic>
        <p:nvPicPr>
          <p:cNvPr id="2050" name="Picture 2" descr="Χριστούγεννα στην Κοπεγχάγη: Η ατμόσφαιρα των γιορτών στην πιο παραμυθένια  πόλη της Ευρώπης">
            <a:extLst>
              <a:ext uri="{FF2B5EF4-FFF2-40B4-BE49-F238E27FC236}">
                <a16:creationId xmlns:a16="http://schemas.microsoft.com/office/drawing/2014/main" xmlns="" id="{35AE2084-890B-46A6-8D08-52C7AD9FBF2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456" r="15056" b="-4"/>
          <a:stretch/>
        </p:blipFill>
        <p:spPr bwMode="auto">
          <a:xfrm>
            <a:off x="6096000" y="0"/>
            <a:ext cx="3144714" cy="3209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nikolaus und krampus | Krampus, Winter solstice traditions, Costumes around  the world">
            <a:extLst>
              <a:ext uri="{FF2B5EF4-FFF2-40B4-BE49-F238E27FC236}">
                <a16:creationId xmlns:a16="http://schemas.microsoft.com/office/drawing/2014/main" xmlns="" id="{A2330CCC-D4F7-4A5F-9BF4-F6AF6D65C40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105" b="15613"/>
          <a:stretch/>
        </p:blipFill>
        <p:spPr bwMode="auto">
          <a:xfrm>
            <a:off x="7199334" y="3731576"/>
            <a:ext cx="2372341" cy="2676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4" name="Picture 6" descr="200+ Danish Christmas ideas in 2020 | danish christmas, scandinavian  christmas, christmas">
            <a:extLst>
              <a:ext uri="{FF2B5EF4-FFF2-40B4-BE49-F238E27FC236}">
                <a16:creationId xmlns:a16="http://schemas.microsoft.com/office/drawing/2014/main" xmlns="" id="{16E5F469-1A19-41B1-A58C-9A2E846B1148}"/>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18" r="-2" b="10419"/>
          <a:stretch/>
        </p:blipFill>
        <p:spPr bwMode="auto">
          <a:xfrm>
            <a:off x="9750343" y="37705"/>
            <a:ext cx="1956317" cy="2494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Εικόνα 3">
            <a:extLst>
              <a:ext uri="{FF2B5EF4-FFF2-40B4-BE49-F238E27FC236}">
                <a16:creationId xmlns:a16="http://schemas.microsoft.com/office/drawing/2014/main" xmlns="" id="{EF8244FB-72FC-4DDC-8156-105E74DFC8FF}"/>
              </a:ext>
            </a:extLst>
          </p:cNvPr>
          <p:cNvPicPr>
            <a:picLocks noChangeAspect="1"/>
          </p:cNvPicPr>
          <p:nvPr/>
        </p:nvPicPr>
        <p:blipFill rotWithShape="1">
          <a:blip r:embed="rId6" cstate="print"/>
          <a:srcRect t="1842" b="634"/>
          <a:stretch/>
        </p:blipFill>
        <p:spPr>
          <a:xfrm>
            <a:off x="10563731" y="3731576"/>
            <a:ext cx="1628268" cy="2397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Ευθεία γραμμή σύνδεσης 6">
            <a:extLst>
              <a:ext uri="{FF2B5EF4-FFF2-40B4-BE49-F238E27FC236}">
                <a16:creationId xmlns:a16="http://schemas.microsoft.com/office/drawing/2014/main" xmlns="" id="{971FA41B-A42F-496E-9279-0203DACB899D}"/>
              </a:ext>
            </a:extLst>
          </p:cNvPr>
          <p:cNvCxnSpPr>
            <a:cxnSpLocks/>
            <a:stCxn id="2050" idx="3"/>
          </p:cNvCxnSpPr>
          <p:nvPr/>
        </p:nvCxnSpPr>
        <p:spPr>
          <a:xfrm>
            <a:off x="9240714" y="1604767"/>
            <a:ext cx="5096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Ευθεία γραμμή σύνδεσης 14">
            <a:extLst>
              <a:ext uri="{FF2B5EF4-FFF2-40B4-BE49-F238E27FC236}">
                <a16:creationId xmlns:a16="http://schemas.microsoft.com/office/drawing/2014/main" xmlns="" id="{9277F8E6-2353-455E-A753-0AF2BA5579DE}"/>
              </a:ext>
            </a:extLst>
          </p:cNvPr>
          <p:cNvCxnSpPr>
            <a:cxnSpLocks/>
            <a:endCxn id="4" idx="0"/>
          </p:cNvCxnSpPr>
          <p:nvPr/>
        </p:nvCxnSpPr>
        <p:spPr>
          <a:xfrm>
            <a:off x="11377865" y="2532336"/>
            <a:ext cx="0" cy="119924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Ευθεία γραμμή σύνδεσης 17">
            <a:extLst>
              <a:ext uri="{FF2B5EF4-FFF2-40B4-BE49-F238E27FC236}">
                <a16:creationId xmlns:a16="http://schemas.microsoft.com/office/drawing/2014/main" xmlns="" id="{0B170A84-2837-483F-AE15-D851CDA11628}"/>
              </a:ext>
            </a:extLst>
          </p:cNvPr>
          <p:cNvCxnSpPr>
            <a:cxnSpLocks/>
          </p:cNvCxnSpPr>
          <p:nvPr/>
        </p:nvCxnSpPr>
        <p:spPr>
          <a:xfrm flipH="1">
            <a:off x="9571675" y="4930560"/>
            <a:ext cx="97247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Ευθεία γραμμή σύνδεσης 19">
            <a:extLst>
              <a:ext uri="{FF2B5EF4-FFF2-40B4-BE49-F238E27FC236}">
                <a16:creationId xmlns:a16="http://schemas.microsoft.com/office/drawing/2014/main" xmlns="" id="{CA520F5E-640F-4F13-AF10-0F04B9EEB71A}"/>
              </a:ext>
            </a:extLst>
          </p:cNvPr>
          <p:cNvCxnSpPr>
            <a:cxnSpLocks/>
          </p:cNvCxnSpPr>
          <p:nvPr/>
        </p:nvCxnSpPr>
        <p:spPr>
          <a:xfrm>
            <a:off x="7499803" y="3229509"/>
            <a:ext cx="0" cy="476026"/>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5DB1095E-CEAB-46F2-A1D6-C2856BC65BCF}"/>
              </a:ext>
            </a:extLst>
          </p:cNvPr>
          <p:cNvSpPr txBox="1"/>
          <p:nvPr/>
        </p:nvSpPr>
        <p:spPr>
          <a:xfrm>
            <a:off x="7566493" y="6555183"/>
            <a:ext cx="4648180" cy="245667"/>
          </a:xfrm>
          <a:prstGeom prst="rect">
            <a:avLst/>
          </a:prstGeom>
          <a:noFill/>
          <a:ln>
            <a:noFill/>
          </a:ln>
        </p:spPr>
        <p:txBody>
          <a:bodyPr wrap="square">
            <a:noAutofit/>
          </a:bodyPr>
          <a:lstStyle/>
          <a:p>
            <a:pPr algn="ctr">
              <a:spcAft>
                <a:spcPts val="600"/>
              </a:spcAft>
            </a:pPr>
            <a:r>
              <a:rPr lang="el-GR" sz="1100" dirty="0">
                <a:solidFill>
                  <a:sysClr val="windowText" lastClr="000000"/>
                </a:solidFill>
              </a:rPr>
              <a:t>*https://el.wikipedia.org/wiki/Χριστουγεννιάτικα_έθιμα_ανά_χώρα</a:t>
            </a:r>
          </a:p>
        </p:txBody>
      </p:sp>
    </p:spTree>
    <p:extLst>
      <p:ext uri="{BB962C8B-B14F-4D97-AF65-F5344CB8AC3E}">
        <p14:creationId xmlns:p14="http://schemas.microsoft.com/office/powerpoint/2010/main" xmlns="" val="19788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10EE710-29B3-4EDC-BB4E-5042B5FE8B12}"/>
              </a:ext>
            </a:extLst>
          </p:cNvPr>
          <p:cNvSpPr txBox="1"/>
          <p:nvPr/>
        </p:nvSpPr>
        <p:spPr>
          <a:xfrm>
            <a:off x="745884" y="511500"/>
            <a:ext cx="4994614" cy="3090718"/>
          </a:xfrm>
          <a:prstGeom prst="rect">
            <a:avLst/>
          </a:prstGeom>
          <a:noFill/>
        </p:spPr>
        <p:txBody>
          <a:bodyPr wrap="square">
            <a:spAutoFit/>
          </a:bodyPr>
          <a:lstStyle/>
          <a:p>
            <a:pPr>
              <a:lnSpc>
                <a:spcPct val="200000"/>
              </a:lnSpc>
            </a:pPr>
            <a:r>
              <a:rPr lang="el-GR" i="0" dirty="0">
                <a:effectLst/>
                <a:latin typeface="Arial" panose="020B0604020202020204" pitchFamily="34" charset="0"/>
              </a:rPr>
              <a:t>Τα </a:t>
            </a:r>
            <a:r>
              <a:rPr lang="el-GR" sz="2800" i="0" dirty="0">
                <a:effectLst/>
                <a:latin typeface="Arial" panose="020B0604020202020204" pitchFamily="34" charset="0"/>
              </a:rPr>
              <a:t>Χριστούγεννα</a:t>
            </a:r>
            <a:r>
              <a:rPr lang="el-GR" i="0" dirty="0">
                <a:effectLst/>
                <a:latin typeface="Arial" panose="020B0604020202020204" pitchFamily="34" charset="0"/>
              </a:rPr>
              <a:t> </a:t>
            </a:r>
          </a:p>
          <a:p>
            <a:pPr>
              <a:lnSpc>
                <a:spcPct val="200000"/>
              </a:lnSpc>
            </a:pPr>
            <a:r>
              <a:rPr lang="el-GR" i="0" dirty="0">
                <a:effectLst/>
                <a:latin typeface="Arial" panose="020B0604020202020204" pitchFamily="34" charset="0"/>
              </a:rPr>
              <a:t>(σύνθετη λέξη της δημοτικής </a:t>
            </a:r>
            <a:r>
              <a:rPr lang="el-GR" i="1" dirty="0">
                <a:effectLst/>
                <a:latin typeface="Arial" panose="020B0604020202020204" pitchFamily="34" charset="0"/>
              </a:rPr>
              <a:t>Χριστός</a:t>
            </a:r>
            <a:r>
              <a:rPr lang="el-GR" i="0" dirty="0">
                <a:effectLst/>
                <a:latin typeface="Arial" panose="020B0604020202020204" pitchFamily="34" charset="0"/>
              </a:rPr>
              <a:t> + </a:t>
            </a:r>
            <a:r>
              <a:rPr lang="el-GR" i="1" dirty="0">
                <a:effectLst/>
                <a:latin typeface="Arial" panose="020B0604020202020204" pitchFamily="34" charset="0"/>
              </a:rPr>
              <a:t>γέννα</a:t>
            </a:r>
            <a:r>
              <a:rPr lang="el-GR" i="0" dirty="0">
                <a:effectLst/>
                <a:latin typeface="Arial" panose="020B0604020202020204" pitchFamily="34" charset="0"/>
              </a:rPr>
              <a:t>) είναι η ετήσια </a:t>
            </a:r>
            <a:r>
              <a:rPr lang="el-GR" i="0" u="none" strike="noStrike" dirty="0">
                <a:effectLst/>
                <a:latin typeface="Arial" panose="020B0604020202020204" pitchFamily="34" charset="0"/>
              </a:rPr>
              <a:t>χριστιανική</a:t>
            </a:r>
            <a:r>
              <a:rPr lang="el-GR" i="0" dirty="0">
                <a:effectLst/>
                <a:latin typeface="Arial" panose="020B0604020202020204" pitchFamily="34" charset="0"/>
              </a:rPr>
              <a:t> εορτή της γέννησης του </a:t>
            </a:r>
            <a:r>
              <a:rPr lang="el-GR" i="0" u="none" strike="noStrike" dirty="0">
                <a:effectLst/>
                <a:latin typeface="Arial" panose="020B0604020202020204" pitchFamily="34" charset="0"/>
              </a:rPr>
              <a:t>Χριστού. ΄΄Όμως τα χριστουγεννιάτικα έθιμα ποικίλουν από χώρα σε χώρα.</a:t>
            </a:r>
            <a:endParaRPr lang="el-GR" dirty="0"/>
          </a:p>
        </p:txBody>
      </p:sp>
      <p:pic>
        <p:nvPicPr>
          <p:cNvPr id="2050" name="Picture 2" descr="Εξασφαλίστε το δικό σας αληθινό Χριστουγεννιάτικο δέντρο - Όλες οι  λεπτομέρειες">
            <a:extLst>
              <a:ext uri="{FF2B5EF4-FFF2-40B4-BE49-F238E27FC236}">
                <a16:creationId xmlns:a16="http://schemas.microsoft.com/office/drawing/2014/main" xmlns="" id="{14FF9D97-28A9-4D02-BA0C-E0923DE9538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798" r="13221"/>
          <a:stretch/>
        </p:blipFill>
        <p:spPr bwMode="auto">
          <a:xfrm>
            <a:off x="7228354" y="1481136"/>
            <a:ext cx="2628900" cy="25612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052" name="Picture 4" descr="Χριστουγεννιάτικο καράβι | Μαθήματα τέχνης - Artlessons.gr">
            <a:extLst>
              <a:ext uri="{FF2B5EF4-FFF2-40B4-BE49-F238E27FC236}">
                <a16:creationId xmlns:a16="http://schemas.microsoft.com/office/drawing/2014/main" xmlns="" id="{D1100460-A5D1-436F-B837-CA318D2D4C8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1296" y="3695681"/>
            <a:ext cx="2799910" cy="2101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054" name="Picture 6" descr="Μπισκότα και γάλα Άγιου Βασίλη Στοκ Εικόνα - εικόνα από μπισκότα, και:  47791425">
            <a:extLst>
              <a:ext uri="{FF2B5EF4-FFF2-40B4-BE49-F238E27FC236}">
                <a16:creationId xmlns:a16="http://schemas.microsoft.com/office/drawing/2014/main" xmlns="" id="{23B20455-0396-4080-9B88-52CAB8AA714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45996" y="29729"/>
            <a:ext cx="2852138" cy="19002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6" name="Εικόνα 5">
            <a:extLst>
              <a:ext uri="{FF2B5EF4-FFF2-40B4-BE49-F238E27FC236}">
                <a16:creationId xmlns:a16="http://schemas.microsoft.com/office/drawing/2014/main" xmlns="" id="{B6051410-4D98-4868-A5E7-B95F45917F81}"/>
              </a:ext>
            </a:extLst>
          </p:cNvPr>
          <p:cNvPicPr>
            <a:picLocks noChangeAspect="1"/>
          </p:cNvPicPr>
          <p:nvPr/>
        </p:nvPicPr>
        <p:blipFill>
          <a:blip r:embed="rId5" cstate="print"/>
          <a:stretch>
            <a:fillRect/>
          </a:stretch>
        </p:blipFill>
        <p:spPr>
          <a:xfrm>
            <a:off x="6292737" y="4780577"/>
            <a:ext cx="2673939"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a:extLst>
              <a:ext uri="{FF2B5EF4-FFF2-40B4-BE49-F238E27FC236}">
                <a16:creationId xmlns:a16="http://schemas.microsoft.com/office/drawing/2014/main" xmlns="" id="{17DCC8E7-1E13-432A-AFA9-0A8643680E39}"/>
              </a:ext>
            </a:extLst>
          </p:cNvPr>
          <p:cNvPicPr>
            <a:picLocks noChangeAspect="1"/>
          </p:cNvPicPr>
          <p:nvPr/>
        </p:nvPicPr>
        <p:blipFill>
          <a:blip r:embed="rId6" cstate="print"/>
          <a:stretch>
            <a:fillRect/>
          </a:stretch>
        </p:blipFill>
        <p:spPr>
          <a:xfrm>
            <a:off x="3243191" y="4381500"/>
            <a:ext cx="2101880" cy="2308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6" name="Picture 8" descr="Χριστούγεννα, η ιστορία του γκι και η παράδοση του φιλιού">
            <a:extLst>
              <a:ext uri="{FF2B5EF4-FFF2-40B4-BE49-F238E27FC236}">
                <a16:creationId xmlns:a16="http://schemas.microsoft.com/office/drawing/2014/main" xmlns="" id="{E95D6BF1-4DA1-40B2-BFCB-15A21BD906D5}"/>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1349" r="27914"/>
          <a:stretch/>
        </p:blipFill>
        <p:spPr bwMode="auto">
          <a:xfrm>
            <a:off x="5283133" y="167660"/>
            <a:ext cx="1885951" cy="1552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058" name="Picture 10" descr="Αλεξανδρινό, το λουλούδι των Χριστουγέννων">
            <a:extLst>
              <a:ext uri="{FF2B5EF4-FFF2-40B4-BE49-F238E27FC236}">
                <a16:creationId xmlns:a16="http://schemas.microsoft.com/office/drawing/2014/main" xmlns="" id="{022F348C-AB6B-430A-9736-FCA5D8F13A1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0794" y="4042389"/>
            <a:ext cx="2101881" cy="21018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230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6118873" y="2715812"/>
            <a:ext cx="1419399" cy="7380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a:extLst>
              <a:ext uri="{FF2B5EF4-FFF2-40B4-BE49-F238E27FC236}">
                <a16:creationId xmlns:a16="http://schemas.microsoft.com/office/drawing/2014/main" xmlns="" id="{6892DFD4-C697-46AC-BAC0-D8628C49EAF3}"/>
              </a:ext>
            </a:extLst>
          </p:cNvPr>
          <p:cNvSpPr/>
          <p:nvPr/>
        </p:nvSpPr>
        <p:spPr>
          <a:xfrm>
            <a:off x="0" y="6273225"/>
            <a:ext cx="4579715" cy="584775"/>
          </a:xfrm>
          <a:prstGeom prst="rect">
            <a:avLst/>
          </a:prstGeom>
          <a:noFill/>
        </p:spPr>
        <p:txBody>
          <a:bodyPr wrap="none" lIns="91440" tIns="45720" rIns="91440" bIns="45720">
            <a:spAutoFit/>
          </a:bodyPr>
          <a:lstStyle/>
          <a:p>
            <a:pPr algn="ctr"/>
            <a:r>
              <a:rPr lang="el-GR" sz="3200" dirty="0">
                <a:ln w="0"/>
                <a:solidFill>
                  <a:srgbClr val="99D9EA"/>
                </a:solidFill>
              </a:rPr>
              <a:t>Και το ταξίδι συνεχίζεται…</a:t>
            </a:r>
            <a:endParaRPr lang="el-GR" sz="3200" b="0" cap="none" spc="0" dirty="0">
              <a:ln w="0"/>
              <a:solidFill>
                <a:srgbClr val="99D9EA"/>
              </a:solidFill>
            </a:endParaRPr>
          </a:p>
        </p:txBody>
      </p:sp>
    </p:spTree>
    <p:extLst>
      <p:ext uri="{BB962C8B-B14F-4D97-AF65-F5344CB8AC3E}">
        <p14:creationId xmlns:p14="http://schemas.microsoft.com/office/powerpoint/2010/main" xmlns="" val="4125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95833E-6 1.48148E-6 L -0.62266 -0.33982 " pathEditMode="relative" rAng="0" ptsTypes="AA">
                                      <p:cBhvr>
                                        <p:cTn id="6" dur="5000" fill="hold"/>
                                        <p:tgtEl>
                                          <p:spTgt spid="5"/>
                                        </p:tgtEl>
                                        <p:attrNameLst>
                                          <p:attrName>ppt_x</p:attrName>
                                          <p:attrName>ppt_y</p:attrName>
                                        </p:attrNameLst>
                                      </p:cBhvr>
                                      <p:rCtr x="-31133" y="-16991"/>
                                    </p:animMotion>
                                  </p:childTnLst>
                                </p:cTn>
                              </p:par>
                              <p:par>
                                <p:cTn id="7" presetID="3" presetClass="emph" presetSubtype="2" fill="hold" grpId="3" nodeType="withEffect">
                                  <p:stCondLst>
                                    <p:cond delay="0"/>
                                  </p:stCondLst>
                                  <p:iterate type="lt">
                                    <p:tmPct val="5000"/>
                                  </p:iterate>
                                  <p:childTnLst>
                                    <p:animClr clrSpc="rgb" dir="cw">
                                      <p:cBhvr override="childStyle">
                                        <p:cTn id="8" dur="3000" fill="hold"/>
                                        <p:tgtEl>
                                          <p:spTgt spid="3">
                                            <p:txEl>
                                              <p:pRg st="0" end="0"/>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Blue Sky Full of Clouds Arkivvideomateriale (100 % royaltyfritt) 1012154675  | Shutterstock">
            <a:extLst>
              <a:ext uri="{FF2B5EF4-FFF2-40B4-BE49-F238E27FC236}">
                <a16:creationId xmlns:a16="http://schemas.microsoft.com/office/drawing/2014/main" xmlns="" id="{3A473A32-1B3F-4B74-8A93-5D1FE797345E}"/>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0921" b="12561"/>
          <a:stretch/>
        </p:blipFill>
        <p:spPr bwMode="auto">
          <a:xfrm>
            <a:off x="4414654" y="4381603"/>
            <a:ext cx="7777345" cy="247639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Blue Sky Full of Clouds Arkivvideomateriale (100 % royaltyfritt) 1012154675  | Shutterstock">
            <a:extLst>
              <a:ext uri="{FF2B5EF4-FFF2-40B4-BE49-F238E27FC236}">
                <a16:creationId xmlns:a16="http://schemas.microsoft.com/office/drawing/2014/main" xmlns="" id="{08A36682-84FC-4999-A0E1-69FD30DAB28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4655" y="0"/>
            <a:ext cx="7777345" cy="4381603"/>
          </a:xfrm>
          <a:prstGeom prst="rect">
            <a:avLst/>
          </a:prstGeom>
          <a:noFill/>
          <a:extLst>
            <a:ext uri="{909E8E84-426E-40DD-AFC4-6F175D3DCCD1}">
              <a14:hiddenFill xmlns:a14="http://schemas.microsoft.com/office/drawing/2010/main" xmlns="">
                <a:solidFill>
                  <a:srgbClr val="FFFFFF"/>
                </a:solidFill>
              </a14:hiddenFill>
            </a:ext>
          </a:extLst>
        </p:spPr>
      </p:pic>
      <p:sp>
        <p:nvSpPr>
          <p:cNvPr id="71"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Ορθογώνιο 3">
            <a:extLst>
              <a:ext uri="{FF2B5EF4-FFF2-40B4-BE49-F238E27FC236}">
                <a16:creationId xmlns:a16="http://schemas.microsoft.com/office/drawing/2014/main" xmlns="" id="{33B2C08D-14B6-4A08-A868-2D68F423706F}"/>
              </a:ext>
            </a:extLst>
          </p:cNvPr>
          <p:cNvSpPr/>
          <p:nvPr/>
        </p:nvSpPr>
        <p:spPr>
          <a:xfrm>
            <a:off x="1000125" y="1967265"/>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b="0" kern="1200" cap="none" spc="0">
                <a:ln w="0"/>
                <a:solidFill>
                  <a:srgbClr val="FFFFFF"/>
                </a:solidFill>
                <a:effectLst>
                  <a:outerShdw blurRad="38100" dist="19050" dir="2700000" algn="tl" rotWithShape="0">
                    <a:schemeClr val="dk1">
                      <a:alpha val="40000"/>
                    </a:schemeClr>
                  </a:outerShdw>
                </a:effectLst>
                <a:latin typeface="+mj-lt"/>
                <a:ea typeface="+mj-ea"/>
                <a:cs typeface="+mj-cs"/>
              </a:rPr>
              <a:t>Επιβιβαστείτε στο αεροπλάνο και το ταξίδι μας ξεκινάει…</a:t>
            </a:r>
          </a:p>
        </p:txBody>
      </p:sp>
      <p:pic>
        <p:nvPicPr>
          <p:cNvPr id="3074" name="Picture 2" descr="Leaving on a jet plane | BosGuy">
            <a:extLst>
              <a:ext uri="{FF2B5EF4-FFF2-40B4-BE49-F238E27FC236}">
                <a16:creationId xmlns:a16="http://schemas.microsoft.com/office/drawing/2014/main" xmlns="" id="{4CEE022A-D64C-4081-A9E9-311C8E05EF03}"/>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120946">
            <a:off x="4912976" y="2363620"/>
            <a:ext cx="6780700" cy="352596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Ευθεία γραμμή σύνδεσης 5">
            <a:extLst>
              <a:ext uri="{FF2B5EF4-FFF2-40B4-BE49-F238E27FC236}">
                <a16:creationId xmlns:a16="http://schemas.microsoft.com/office/drawing/2014/main" xmlns="" id="{1265E7BA-E772-475D-A15D-4DA03E7F4A59}"/>
              </a:ext>
            </a:extLst>
          </p:cNvPr>
          <p:cNvCxnSpPr/>
          <p:nvPr/>
        </p:nvCxnSpPr>
        <p:spPr>
          <a:xfrm>
            <a:off x="4414654" y="0"/>
            <a:ext cx="0" cy="6858000"/>
          </a:xfrm>
          <a:prstGeom prst="line">
            <a:avLst/>
          </a:prstGeom>
          <a:ln w="7620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8790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27741">
            <a:off x="-1548561" y="1192142"/>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587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3437 0.58356 L 0.73516 0.03356 " pathEditMode="relative" rAng="0" ptsTypes="AA">
                                      <p:cBhvr>
                                        <p:cTn id="6" dur="5000" fill="hold"/>
                                        <p:tgtEl>
                                          <p:spTgt spid="5"/>
                                        </p:tgtEl>
                                        <p:attrNameLst>
                                          <p:attrName>ppt_x</p:attrName>
                                          <p:attrName>ppt_y</p:attrName>
                                        </p:attrNameLst>
                                      </p:cBhvr>
                                      <p:rCtr x="35039" y="-2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ΧΡΙΣΤΟΥΓΕΝΝΑ ΣΤΟ ΡΟΒΑΝΙΕΜΙ ΠΑΡΕΑ ΜΕ ΤΟΝ ΑΓΙΟ ΒΑΣΙΛΗ! - Lemesiana Tours">
            <a:extLst>
              <a:ext uri="{FF2B5EF4-FFF2-40B4-BE49-F238E27FC236}">
                <a16:creationId xmlns:a16="http://schemas.microsoft.com/office/drawing/2014/main" xmlns="" id="{C387C881-EDE4-4F8C-8B3F-45A10A80A14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303" r="-2" b="18689"/>
          <a:stretch/>
        </p:blipFill>
        <p:spPr bwMode="auto">
          <a:xfrm>
            <a:off x="6086426" y="10"/>
            <a:ext cx="5772199" cy="2657465"/>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xmlns="">
                <a:solidFill>
                  <a:srgbClr val="FFFFFF"/>
                </a:solidFill>
              </a14:hiddenFill>
            </a:ext>
          </a:extLst>
        </p:spPr>
      </p:pic>
      <p:pic>
        <p:nvPicPr>
          <p:cNvPr id="4102" name="Picture 6" descr="Λαπωνία: Το Χωριό Του Άη Βασίλη Είναι Μαγευτικό Την Νύχτα">
            <a:extLst>
              <a:ext uri="{FF2B5EF4-FFF2-40B4-BE49-F238E27FC236}">
                <a16:creationId xmlns:a16="http://schemas.microsoft.com/office/drawing/2014/main" xmlns="" id="{4343EDCB-6C3A-4FC4-85F1-2B4B22B06E9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3245" r="-2" b="7781"/>
          <a:stretch/>
        </p:blipFill>
        <p:spPr bwMode="auto">
          <a:xfrm>
            <a:off x="6274974" y="4133850"/>
            <a:ext cx="5917026" cy="272415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xmlns="">
                <a:solidFill>
                  <a:srgbClr val="FFFFFF"/>
                </a:solidFill>
              </a14:hiddenFill>
            </a:ext>
          </a:extLst>
        </p:spPr>
      </p:pic>
      <p:sp useBgFill="1">
        <p:nvSpPr>
          <p:cNvPr id="79" name="Freeform: Shape 78">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1" name="Freeform: Shape 80">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Ορθογώνιο 2">
            <a:extLst>
              <a:ext uri="{FF2B5EF4-FFF2-40B4-BE49-F238E27FC236}">
                <a16:creationId xmlns:a16="http://schemas.microsoft.com/office/drawing/2014/main" xmlns="" id="{2D229A8C-C25E-42A4-A9E7-BCE8EEF1BE48}"/>
              </a:ext>
            </a:extLst>
          </p:cNvPr>
          <p:cNvSpPr/>
          <p:nvPr/>
        </p:nvSpPr>
        <p:spPr>
          <a:xfrm>
            <a:off x="315134" y="629305"/>
            <a:ext cx="5772199"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b="0" kern="1200" cap="none" spc="0" dirty="0">
                <a:ln w="0"/>
                <a:solidFill>
                  <a:schemeClr val="tx1"/>
                </a:solidFill>
                <a:latin typeface="+mj-lt"/>
                <a:ea typeface="+mj-ea"/>
                <a:cs typeface="+mj-cs"/>
              </a:rPr>
              <a:t>Πρώτη στάση…Η </a:t>
            </a:r>
            <a:r>
              <a:rPr lang="en-US" sz="3400" b="1" u="sng" kern="1200" cap="none" spc="0" dirty="0" err="1">
                <a:ln w="0"/>
                <a:solidFill>
                  <a:schemeClr val="tx1"/>
                </a:solidFill>
                <a:latin typeface="+mj-lt"/>
                <a:ea typeface="+mj-ea"/>
                <a:cs typeface="+mj-cs"/>
              </a:rPr>
              <a:t>Φινλ</a:t>
            </a:r>
            <a:r>
              <a:rPr lang="en-US" sz="3400" b="1" u="sng" kern="1200" cap="none" spc="0" dirty="0">
                <a:ln w="0"/>
                <a:solidFill>
                  <a:schemeClr val="tx1"/>
                </a:solidFill>
                <a:latin typeface="+mj-lt"/>
                <a:ea typeface="+mj-ea"/>
                <a:cs typeface="+mj-cs"/>
              </a:rPr>
              <a:t>ανδία</a:t>
            </a:r>
            <a:r>
              <a:rPr lang="en-US" sz="3400" b="0" kern="1200" cap="none" spc="0" dirty="0">
                <a:ln w="0"/>
                <a:solidFill>
                  <a:schemeClr val="tx1"/>
                </a:solidFill>
                <a:latin typeface="+mj-lt"/>
                <a:ea typeface="+mj-ea"/>
                <a:cs typeface="+mj-cs"/>
              </a:rPr>
              <a:t>!</a:t>
            </a:r>
          </a:p>
        </p:txBody>
      </p:sp>
      <p:sp>
        <p:nvSpPr>
          <p:cNvPr id="83" name="Rectangle 82">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5" name="Rectangle 84">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a:extLst>
              <a:ext uri="{FF2B5EF4-FFF2-40B4-BE49-F238E27FC236}">
                <a16:creationId xmlns:a16="http://schemas.microsoft.com/office/drawing/2014/main" xmlns="" id="{E6B93878-FD40-4D3F-931C-BFC13615E35C}"/>
              </a:ext>
            </a:extLst>
          </p:cNvPr>
          <p:cNvSpPr txBox="1"/>
          <p:nvPr/>
        </p:nvSpPr>
        <p:spPr>
          <a:xfrm>
            <a:off x="136397" y="2332482"/>
            <a:ext cx="6364725" cy="3664351"/>
          </a:xfrm>
          <a:prstGeom prst="rect">
            <a:avLst/>
          </a:prstGeom>
        </p:spPr>
        <p:txBody>
          <a:bodyPr vert="horz" lIns="91440" tIns="45720" rIns="91440" bIns="45720" rtlCol="0">
            <a:normAutofit fontScale="92500" lnSpcReduction="10000"/>
          </a:bodyPr>
          <a:lstStyle/>
          <a:p>
            <a:pPr indent="-228600">
              <a:lnSpc>
                <a:spcPct val="120000"/>
              </a:lnSpc>
              <a:spcAft>
                <a:spcPts val="600"/>
              </a:spcAft>
              <a:buFont typeface="Arial" panose="020B0604020202020204" pitchFamily="34" charset="0"/>
              <a:buChar char="•"/>
            </a:pPr>
            <a:r>
              <a:rPr lang="en-US" sz="1600" dirty="0" err="1"/>
              <a:t>Στη</a:t>
            </a:r>
            <a:r>
              <a:rPr lang="en-US" sz="1600" dirty="0"/>
              <a:t> </a:t>
            </a:r>
            <a:r>
              <a:rPr lang="en-US" sz="1600" dirty="0" err="1"/>
              <a:t>Φινλ</a:t>
            </a:r>
            <a:r>
              <a:rPr lang="en-US" sz="1600" dirty="0"/>
              <a:t>ανδία μικροί και μεγάλοι γνωρίζουν ότι ο Αϊ-Βασίλης ζει εκεί. </a:t>
            </a:r>
            <a:r>
              <a:rPr lang="en-US" sz="1600" dirty="0" err="1"/>
              <a:t>Το</a:t>
            </a:r>
            <a:r>
              <a:rPr lang="en-US" sz="1600" dirty="0"/>
              <a:t> σπ</a:t>
            </a:r>
            <a:r>
              <a:rPr lang="en-US" sz="1600" dirty="0" err="1"/>
              <a:t>ίτι</a:t>
            </a:r>
            <a:r>
              <a:rPr lang="en-US" sz="1600" dirty="0"/>
              <a:t> </a:t>
            </a:r>
            <a:r>
              <a:rPr lang="en-US" sz="1600" dirty="0" err="1"/>
              <a:t>του</a:t>
            </a:r>
            <a:r>
              <a:rPr lang="en-US" sz="1600" dirty="0"/>
              <a:t> β</a:t>
            </a:r>
            <a:r>
              <a:rPr lang="en-US" sz="1600" dirty="0" err="1"/>
              <a:t>ρίσκετ</a:t>
            </a:r>
            <a:r>
              <a:rPr lang="en-US" sz="1600" dirty="0"/>
              <a:t>αι στη Λαπωνία. </a:t>
            </a:r>
          </a:p>
          <a:p>
            <a:pPr indent="-228600">
              <a:lnSpc>
                <a:spcPct val="120000"/>
              </a:lnSpc>
              <a:spcAft>
                <a:spcPts val="600"/>
              </a:spcAft>
              <a:buFont typeface="Arial" panose="020B0604020202020204" pitchFamily="34" charset="0"/>
              <a:buChar char="•"/>
            </a:pPr>
            <a:r>
              <a:rPr lang="en-US" sz="1600" dirty="0" err="1"/>
              <a:t>Το</a:t>
            </a:r>
            <a:r>
              <a:rPr lang="en-US" sz="1600" dirty="0"/>
              <a:t> </a:t>
            </a:r>
            <a:r>
              <a:rPr lang="en-US" sz="1600" dirty="0" err="1"/>
              <a:t>εργ</a:t>
            </a:r>
            <a:r>
              <a:rPr lang="en-US" sz="1600" dirty="0"/>
              <a:t>αστήρι του, από όπου ξεκινάει με το έλκηθρό του κάθε χρόνο για να συναντήσει τα παιδιά, βρίσκεται κοντά στον Αρκτικό Κύκλο. </a:t>
            </a:r>
            <a:r>
              <a:rPr lang="en-US" sz="1600" dirty="0" err="1"/>
              <a:t>Είν</a:t>
            </a:r>
            <a:r>
              <a:rPr lang="en-US" sz="1600" dirty="0"/>
              <a:t>αι πολλά τα γράμματα που του στέλνουν τα παιδιά με τις επιθυμίες τους. </a:t>
            </a:r>
          </a:p>
          <a:p>
            <a:pPr indent="-228600">
              <a:lnSpc>
                <a:spcPct val="120000"/>
              </a:lnSpc>
              <a:spcAft>
                <a:spcPts val="600"/>
              </a:spcAft>
              <a:buFont typeface="Arial" panose="020B0604020202020204" pitchFamily="34" charset="0"/>
              <a:buChar char="•"/>
            </a:pPr>
            <a:r>
              <a:rPr lang="en-US" sz="1600" dirty="0" err="1"/>
              <a:t>Οι</a:t>
            </a:r>
            <a:r>
              <a:rPr lang="en-US" sz="1600" dirty="0"/>
              <a:t> β</a:t>
            </a:r>
            <a:r>
              <a:rPr lang="en-US" sz="1600" dirty="0" err="1"/>
              <a:t>οηθοί</a:t>
            </a:r>
            <a:r>
              <a:rPr lang="en-US" sz="1600" dirty="0"/>
              <a:t> </a:t>
            </a:r>
            <a:r>
              <a:rPr lang="en-US" sz="1600" dirty="0" err="1"/>
              <a:t>του</a:t>
            </a:r>
            <a:r>
              <a:rPr lang="en-US" sz="1600" dirty="0"/>
              <a:t>, τα </a:t>
            </a:r>
            <a:r>
              <a:rPr lang="en-US" sz="1600" dirty="0" err="1"/>
              <a:t>ξωτικά</a:t>
            </a:r>
            <a:r>
              <a:rPr lang="en-US" sz="1600" dirty="0"/>
              <a:t>, π</a:t>
            </a:r>
            <a:r>
              <a:rPr lang="en-US" sz="1600" dirty="0" err="1"/>
              <a:t>ριν</a:t>
            </a:r>
            <a:r>
              <a:rPr lang="en-US" sz="1600" dirty="0"/>
              <a:t> από </a:t>
            </a:r>
            <a:r>
              <a:rPr lang="en-US" sz="1600" dirty="0" err="1"/>
              <a:t>τις</a:t>
            </a:r>
            <a:r>
              <a:rPr lang="en-US" sz="1600" dirty="0"/>
              <a:t> </a:t>
            </a:r>
            <a:r>
              <a:rPr lang="en-US" sz="1600" dirty="0" err="1"/>
              <a:t>γιορτές</a:t>
            </a:r>
            <a:r>
              <a:rPr lang="en-US" sz="1600" dirty="0"/>
              <a:t> </a:t>
            </a:r>
            <a:r>
              <a:rPr lang="en-US" sz="1600" dirty="0" err="1"/>
              <a:t>γυρίζουν</a:t>
            </a:r>
            <a:r>
              <a:rPr lang="en-US" sz="1600" dirty="0"/>
              <a:t> </a:t>
            </a:r>
            <a:r>
              <a:rPr lang="en-US" sz="1600" dirty="0" err="1"/>
              <a:t>όλο</a:t>
            </a:r>
            <a:r>
              <a:rPr lang="en-US" sz="1600" dirty="0"/>
              <a:t> </a:t>
            </a:r>
            <a:r>
              <a:rPr lang="en-US" sz="1600" dirty="0" err="1"/>
              <a:t>τον</a:t>
            </a:r>
            <a:r>
              <a:rPr lang="en-US" sz="1600" dirty="0"/>
              <a:t> </a:t>
            </a:r>
            <a:r>
              <a:rPr lang="en-US" sz="1600" dirty="0" err="1"/>
              <a:t>κόσμο</a:t>
            </a:r>
            <a:r>
              <a:rPr lang="en-US" sz="1600" dirty="0"/>
              <a:t> και </a:t>
            </a:r>
            <a:r>
              <a:rPr lang="en-US" sz="1600" dirty="0" err="1"/>
              <a:t>κρυφοκοιτάζουν</a:t>
            </a:r>
            <a:r>
              <a:rPr lang="en-US" sz="1600" dirty="0"/>
              <a:t> π</a:t>
            </a:r>
            <a:r>
              <a:rPr lang="en-US" sz="1600" dirty="0" err="1"/>
              <a:t>ίσω</a:t>
            </a:r>
            <a:r>
              <a:rPr lang="en-US" sz="1600" dirty="0"/>
              <a:t> από τα πα</a:t>
            </a:r>
            <a:r>
              <a:rPr lang="en-US" sz="1600" dirty="0" err="1"/>
              <a:t>ράθυρ</a:t>
            </a:r>
            <a:r>
              <a:rPr lang="en-US" sz="1600" dirty="0"/>
              <a:t>α των σπιτιών, για να διαπιστώσουν αν τα παιδιά είναι καλά ή αν κάνουν αταξίες. </a:t>
            </a:r>
            <a:r>
              <a:rPr lang="en-US" sz="1600" dirty="0" err="1"/>
              <a:t>Γι</a:t>
            </a:r>
            <a:r>
              <a:rPr lang="en-US" sz="1600" dirty="0"/>
              <a:t>’ α</a:t>
            </a:r>
            <a:r>
              <a:rPr lang="en-US" sz="1600" dirty="0" err="1"/>
              <a:t>υτό</a:t>
            </a:r>
            <a:r>
              <a:rPr lang="en-US" sz="1600" dirty="0"/>
              <a:t> και ο </a:t>
            </a:r>
            <a:r>
              <a:rPr lang="en-US" sz="1600" dirty="0" err="1"/>
              <a:t>Αϊ</a:t>
            </a:r>
            <a:r>
              <a:rPr lang="en-US" sz="1600" dirty="0"/>
              <a:t>-Βα</a:t>
            </a:r>
            <a:r>
              <a:rPr lang="en-US" sz="1600" dirty="0" err="1"/>
              <a:t>σίλης</a:t>
            </a:r>
            <a:r>
              <a:rPr lang="en-US" sz="1600" dirty="0"/>
              <a:t> </a:t>
            </a:r>
            <a:r>
              <a:rPr lang="en-US" sz="1600" dirty="0" err="1"/>
              <a:t>ότ</a:t>
            </a:r>
            <a:r>
              <a:rPr lang="en-US" sz="1600" dirty="0"/>
              <a:t>αν τους συναντά τα Χριστούγεννα ρωτάει: “Υπάρχουν καλά παιδιά εδώ;”</a:t>
            </a:r>
          </a:p>
          <a:p>
            <a:pPr indent="-228600">
              <a:lnSpc>
                <a:spcPct val="120000"/>
              </a:lnSpc>
              <a:spcAft>
                <a:spcPts val="600"/>
              </a:spcAft>
              <a:buFont typeface="Arial" panose="020B0604020202020204" pitchFamily="34" charset="0"/>
              <a:buChar char="•"/>
            </a:pPr>
            <a:r>
              <a:rPr lang="en-US" sz="1600" dirty="0"/>
              <a:t>Επ</a:t>
            </a:r>
            <a:r>
              <a:rPr lang="en-US" sz="1600" dirty="0" err="1"/>
              <a:t>ειδή</a:t>
            </a:r>
            <a:r>
              <a:rPr lang="en-US" sz="1600" dirty="0"/>
              <a:t> η π</a:t>
            </a:r>
            <a:r>
              <a:rPr lang="en-US" sz="1600" dirty="0" err="1"/>
              <a:t>ροσμονή</a:t>
            </a:r>
            <a:r>
              <a:rPr lang="en-US" sz="1600" dirty="0"/>
              <a:t> </a:t>
            </a:r>
            <a:r>
              <a:rPr lang="en-US" sz="1600" dirty="0" err="1"/>
              <a:t>γι</a:t>
            </a:r>
            <a:r>
              <a:rPr lang="en-US" sz="1600" dirty="0"/>
              <a:t>α τα Χριστούγεννα είναι μεγάλη, τα παιδιά έχουν ένα ημερολόγιο με 24 παράθυρα και ανοίγουν ένα κάθε μέρα, από την πρώτη Δεκεμβρίου έως την Παραμονή των Χριστουγέννων, που ο Αϊ-Βασίλης τους φέρνει τα δώρα. </a:t>
            </a:r>
            <a:r>
              <a:rPr lang="en-US" sz="1600" dirty="0" err="1"/>
              <a:t>Πίσω</a:t>
            </a:r>
            <a:r>
              <a:rPr lang="en-US" sz="1600" dirty="0"/>
              <a:t> από </a:t>
            </a:r>
            <a:r>
              <a:rPr lang="en-US" sz="1600" dirty="0" err="1"/>
              <a:t>κάθε</a:t>
            </a:r>
            <a:r>
              <a:rPr lang="en-US" sz="1600" dirty="0"/>
              <a:t> πα</a:t>
            </a:r>
            <a:r>
              <a:rPr lang="en-US" sz="1600" dirty="0" err="1"/>
              <a:t>ράθυρο</a:t>
            </a:r>
            <a:r>
              <a:rPr lang="en-US" sz="1600" dirty="0"/>
              <a:t> υπ</a:t>
            </a:r>
            <a:r>
              <a:rPr lang="en-US" sz="1600" dirty="0" err="1"/>
              <a:t>άρχει</a:t>
            </a:r>
            <a:r>
              <a:rPr lang="en-US" sz="1600" dirty="0"/>
              <a:t> </a:t>
            </a:r>
            <a:r>
              <a:rPr lang="en-US" sz="1600" dirty="0" err="1"/>
              <a:t>μι</a:t>
            </a:r>
            <a:r>
              <a:rPr lang="en-US" sz="1600" dirty="0"/>
              <a:t>α εικόνα.</a:t>
            </a:r>
          </a:p>
        </p:txBody>
      </p:sp>
      <p:sp>
        <p:nvSpPr>
          <p:cNvPr id="19" name="TextBox 18">
            <a:extLst>
              <a:ext uri="{FF2B5EF4-FFF2-40B4-BE49-F238E27FC236}">
                <a16:creationId xmlns:a16="http://schemas.microsoft.com/office/drawing/2014/main" xmlns="" id="{37C999BE-D677-4002-AF44-3E49AC141286}"/>
              </a:ext>
            </a:extLst>
          </p:cNvPr>
          <p:cNvSpPr txBox="1"/>
          <p:nvPr/>
        </p:nvSpPr>
        <p:spPr>
          <a:xfrm>
            <a:off x="7429500" y="6568321"/>
            <a:ext cx="4762500" cy="276999"/>
          </a:xfrm>
          <a:prstGeom prst="rect">
            <a:avLst/>
          </a:prstGeom>
          <a:noFill/>
        </p:spPr>
        <p:txBody>
          <a:bodyPr wrap="square">
            <a:spAutoFit/>
          </a:bodyPr>
          <a:lstStyle/>
          <a:p>
            <a:pPr>
              <a:spcAft>
                <a:spcPts val="600"/>
              </a:spcAft>
            </a:pPr>
            <a:r>
              <a:rPr lang="el-GR" sz="1200"/>
              <a:t>*Τα Χριστούγεννα των παιδιών της Ευρώπης - Στοά του Βιβλίου, 2004</a:t>
            </a:r>
          </a:p>
        </p:txBody>
      </p:sp>
    </p:spTree>
    <p:extLst>
      <p:ext uri="{BB962C8B-B14F-4D97-AF65-F5344CB8AC3E}">
        <p14:creationId xmlns:p14="http://schemas.microsoft.com/office/powerpoint/2010/main" xmlns="" val="345793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DBD49D-1576-493C-9C24-1CF6C4455B68}"/>
              </a:ext>
            </a:extLst>
          </p:cNvPr>
          <p:cNvSpPr txBox="1"/>
          <p:nvPr/>
        </p:nvSpPr>
        <p:spPr>
          <a:xfrm>
            <a:off x="1147761" y="2981921"/>
            <a:ext cx="10029825" cy="3385542"/>
          </a:xfrm>
          <a:prstGeom prst="rect">
            <a:avLst/>
          </a:prstGeom>
          <a:noFill/>
        </p:spPr>
        <p:txBody>
          <a:bodyPr wrap="square">
            <a:spAutoFit/>
          </a:bodyPr>
          <a:lstStyle/>
          <a:p>
            <a:pPr marL="285750" indent="-285750">
              <a:buFont typeface="Arial" panose="020B0604020202020204" pitchFamily="34" charset="0"/>
              <a:buChar char="•"/>
            </a:pPr>
            <a:r>
              <a:rPr lang="el-GR" sz="1600" dirty="0"/>
              <a:t>Για να προετοιμαστούν για τα Χριστούγεννα, τα παιδιά φτιάχνουν γλυκά με τους γονείς τους, στολίζουν το σπίτι με χριστουγεννιάτικα στολίδια, βάζουν φώτα στα παράθυρα για να τα βλέπουν οι περαστικοί και βέβαια στολίζουν το έλατο, το δέντρο των Χριστουγέννων, με μπάλες, γιρλάντες, καραμέλες και όλων των ειδών τα στολίδια. </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Στις 12 το μεσημέρι, στην πόλη </a:t>
            </a:r>
            <a:r>
              <a:rPr lang="el-GR" sz="1600" dirty="0" err="1"/>
              <a:t>Turku</a:t>
            </a:r>
            <a:r>
              <a:rPr lang="el-GR" sz="1600" dirty="0"/>
              <a:t>, δώδεκα </a:t>
            </a:r>
            <a:r>
              <a:rPr lang="el-GR" sz="1600" dirty="0" err="1"/>
              <a:t>καμπανοκρουσίες</a:t>
            </a:r>
            <a:r>
              <a:rPr lang="el-GR" sz="1600" dirty="0"/>
              <a:t> διακηρύττουν τη χριστουγεννιάτικη ειρήνη, μια παράδοση που διατηρείται από τον 17° αιώνα. </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Το βράδυ οι μεγάλοι πίνουν καφέ ή ζεστό κόκκινο κρασί (</a:t>
            </a:r>
            <a:r>
              <a:rPr lang="el-GR" sz="1600" dirty="0" err="1"/>
              <a:t>glögi</a:t>
            </a:r>
            <a:r>
              <a:rPr lang="el-GR" sz="1600" dirty="0"/>
              <a:t>) και τρώνε τα γλυκά που έχουν φτιάξει από πριν. Τα παιδιά παίζουν με τα καινούργια τους παιχνίδια ως αργά τη νύχτα. Την επόμενη ημέρα, ανήμερα Χριστούγεννα, νωρίς το πρωί πάνε όλοι στην εκκλησία να παρακολουθήσουν τη λειτουργία για τη Γέννηση τού Χριστού. </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t>Στη Φινλανδία μπορεί κανείς να βιώσει το πραγματικό πνεύμα των Χριστουγέννων. Η σιωπή, το χιόνι και το πολικό σκοτάδι, όλα συνηγορούν στην εορταστική ατμόσφαιρα των Χριστουγέννων.</a:t>
            </a:r>
          </a:p>
        </p:txBody>
      </p:sp>
      <p:sp>
        <p:nvSpPr>
          <p:cNvPr id="4" name="TextBox 3">
            <a:extLst>
              <a:ext uri="{FF2B5EF4-FFF2-40B4-BE49-F238E27FC236}">
                <a16:creationId xmlns:a16="http://schemas.microsoft.com/office/drawing/2014/main" xmlns="" id="{F29EAFBC-3357-46B0-BAB5-757A227E84C0}"/>
              </a:ext>
            </a:extLst>
          </p:cNvPr>
          <p:cNvSpPr txBox="1"/>
          <p:nvPr/>
        </p:nvSpPr>
        <p:spPr>
          <a:xfrm>
            <a:off x="7429500" y="6568321"/>
            <a:ext cx="4762500" cy="276999"/>
          </a:xfrm>
          <a:prstGeom prst="rect">
            <a:avLst/>
          </a:prstGeom>
          <a:noFill/>
        </p:spPr>
        <p:txBody>
          <a:bodyPr wrap="square">
            <a:spAutoFit/>
          </a:bodyPr>
          <a:lstStyle/>
          <a:p>
            <a:r>
              <a:rPr lang="el-GR" sz="1200" dirty="0"/>
              <a:t>*Τα Χριστούγεννα των παιδιών της Ευρώπης - Στοά του Βιβλίου, 2004</a:t>
            </a:r>
          </a:p>
        </p:txBody>
      </p:sp>
      <p:pic>
        <p:nvPicPr>
          <p:cNvPr id="5" name="Εικόνα 4">
            <a:extLst>
              <a:ext uri="{FF2B5EF4-FFF2-40B4-BE49-F238E27FC236}">
                <a16:creationId xmlns:a16="http://schemas.microsoft.com/office/drawing/2014/main" xmlns="" id="{12D11AD2-6ED1-48B5-AA2C-B6BA53EEB7DB}"/>
              </a:ext>
            </a:extLst>
          </p:cNvPr>
          <p:cNvPicPr>
            <a:picLocks noChangeAspect="1"/>
          </p:cNvPicPr>
          <p:nvPr/>
        </p:nvPicPr>
        <p:blipFill>
          <a:blip r:embed="rId2" cstate="print"/>
          <a:stretch>
            <a:fillRect/>
          </a:stretch>
        </p:blipFill>
        <p:spPr>
          <a:xfrm>
            <a:off x="3465707" y="782081"/>
            <a:ext cx="2771775" cy="159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Εικόνα 5">
            <a:extLst>
              <a:ext uri="{FF2B5EF4-FFF2-40B4-BE49-F238E27FC236}">
                <a16:creationId xmlns:a16="http://schemas.microsoft.com/office/drawing/2014/main" xmlns="" id="{B803982F-7593-452A-8DC6-E09E5CC7DAA6}"/>
              </a:ext>
            </a:extLst>
          </p:cNvPr>
          <p:cNvPicPr>
            <a:picLocks noChangeAspect="1"/>
          </p:cNvPicPr>
          <p:nvPr/>
        </p:nvPicPr>
        <p:blipFill>
          <a:blip r:embed="rId3" cstate="print"/>
          <a:stretch>
            <a:fillRect/>
          </a:stretch>
        </p:blipFill>
        <p:spPr>
          <a:xfrm>
            <a:off x="10235072" y="311790"/>
            <a:ext cx="1597301" cy="2413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Turku Cathedral And Christmas Tree Stock Image - Image of january,  electric: 28018419">
            <a:extLst>
              <a:ext uri="{FF2B5EF4-FFF2-40B4-BE49-F238E27FC236}">
                <a16:creationId xmlns:a16="http://schemas.microsoft.com/office/drawing/2014/main" xmlns="" id="{8007118A-83D5-4593-BD83-F2C66D07E3D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33374" y="303822"/>
            <a:ext cx="1571792" cy="2413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4" name="Picture 4" descr="Glögi tuo joulun – katso ohjeet! | Meillä kotona">
            <a:extLst>
              <a:ext uri="{FF2B5EF4-FFF2-40B4-BE49-F238E27FC236}">
                <a16:creationId xmlns:a16="http://schemas.microsoft.com/office/drawing/2014/main" xmlns="" id="{380EF5DD-132C-4540-AE19-E2D2BB7E875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4452" y="303822"/>
            <a:ext cx="1981553" cy="2370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cxnSp>
        <p:nvCxnSpPr>
          <p:cNvPr id="8" name="Ευθεία γραμμή σύνδεσης 7">
            <a:extLst>
              <a:ext uri="{FF2B5EF4-FFF2-40B4-BE49-F238E27FC236}">
                <a16:creationId xmlns:a16="http://schemas.microsoft.com/office/drawing/2014/main" xmlns="" id="{918FA62E-36D0-4985-9BDE-03F649A01888}"/>
              </a:ext>
            </a:extLst>
          </p:cNvPr>
          <p:cNvCxnSpPr>
            <a:stCxn id="5124" idx="3"/>
          </p:cNvCxnSpPr>
          <p:nvPr/>
        </p:nvCxnSpPr>
        <p:spPr>
          <a:xfrm>
            <a:off x="2676005" y="1489132"/>
            <a:ext cx="78970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Ευθεία γραμμή σύνδεσης 10">
            <a:extLst>
              <a:ext uri="{FF2B5EF4-FFF2-40B4-BE49-F238E27FC236}">
                <a16:creationId xmlns:a16="http://schemas.microsoft.com/office/drawing/2014/main" xmlns="" id="{255C8BF9-539F-44C1-8FB8-8F712C556F9F}"/>
              </a:ext>
            </a:extLst>
          </p:cNvPr>
          <p:cNvCxnSpPr>
            <a:cxnSpLocks/>
          </p:cNvCxnSpPr>
          <p:nvPr/>
        </p:nvCxnSpPr>
        <p:spPr>
          <a:xfrm>
            <a:off x="6237482" y="1174807"/>
            <a:ext cx="109589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Ευθεία γραμμή σύνδεσης 12">
            <a:extLst>
              <a:ext uri="{FF2B5EF4-FFF2-40B4-BE49-F238E27FC236}">
                <a16:creationId xmlns:a16="http://schemas.microsoft.com/office/drawing/2014/main" xmlns="" id="{EA6E17EA-A25F-45BC-BB25-1ABF08993796}"/>
              </a:ext>
            </a:extLst>
          </p:cNvPr>
          <p:cNvCxnSpPr>
            <a:cxnSpLocks/>
          </p:cNvCxnSpPr>
          <p:nvPr/>
        </p:nvCxnSpPr>
        <p:spPr>
          <a:xfrm>
            <a:off x="8905166" y="2051107"/>
            <a:ext cx="1329906"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7221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 ιστότοποι για σπουδές στην Ευρώπη | Κοινωνικη Πολιτικη Κοινωνικη Θεωρια">
            <a:extLst>
              <a:ext uri="{FF2B5EF4-FFF2-40B4-BE49-F238E27FC236}">
                <a16:creationId xmlns:a16="http://schemas.microsoft.com/office/drawing/2014/main" xmlns="" id="{350555EF-0380-415C-83D0-1D3116435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929348" y="0"/>
            <a:ext cx="826265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a:extLst>
              <a:ext uri="{FF2B5EF4-FFF2-40B4-BE49-F238E27FC236}">
                <a16:creationId xmlns:a16="http://schemas.microsoft.com/office/drawing/2014/main" xmlns="" id="{0797BEA5-EE0A-4CE1-B1A0-C644A4C50963}"/>
              </a:ext>
            </a:extLst>
          </p:cNvPr>
          <p:cNvSpPr/>
          <p:nvPr/>
        </p:nvSpPr>
        <p:spPr>
          <a:xfrm>
            <a:off x="0" y="0"/>
            <a:ext cx="3929348" cy="6858000"/>
          </a:xfrm>
          <a:prstGeom prst="rect">
            <a:avLst/>
          </a:prstGeom>
          <a:solidFill>
            <a:srgbClr val="99D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descr="Leaving on a jet plane | BosGuy">
            <a:extLst>
              <a:ext uri="{FF2B5EF4-FFF2-40B4-BE49-F238E27FC236}">
                <a16:creationId xmlns:a16="http://schemas.microsoft.com/office/drawing/2014/main" xmlns="" id="{32FFBAA2-E3F9-4566-B6D9-C88E5748107E}"/>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9856" b="89904" l="4875" r="97250">
                        <a14:foregroundMark x1="9625" y1="17548" x2="20875" y2="41106"/>
                        <a14:foregroundMark x1="8250" y1="50481" x2="11125" y2="47115"/>
                        <a14:foregroundMark x1="4875" y1="16106" x2="4875" y2="16106"/>
                        <a14:foregroundMark x1="97250" y1="44471" x2="97250" y2="44471"/>
                        <a14:backgroundMark x1="60125" y1="22115" x2="60125" y2="22115"/>
                        <a14:backgroundMark x1="77875" y1="73798" x2="77875" y2="73798"/>
                        <a14:backgroundMark x1="23500" y1="62260" x2="23500" y2="62260"/>
                      </a14:backgroundRemoval>
                    </a14:imgEffect>
                  </a14:imgLayer>
                </a14:imgProps>
              </a:ext>
              <a:ext uri="{28A0092B-C50C-407E-A947-70E740481C1C}">
                <a14:useLocalDpi xmlns:a14="http://schemas.microsoft.com/office/drawing/2010/main" xmlns="" val="0"/>
              </a:ext>
            </a:extLst>
          </a:blip>
          <a:stretch>
            <a:fillRect/>
          </a:stretch>
        </p:blipFill>
        <p:spPr bwMode="auto">
          <a:xfrm rot="21372259" flipH="1">
            <a:off x="7393956" y="1402292"/>
            <a:ext cx="1419399" cy="738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90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nodeType="clickEffect">
                                  <p:stCondLst>
                                    <p:cond delay="0"/>
                                  </p:stCondLst>
                                  <p:childTnLst>
                                    <p:animMotion origin="layout" path="M -3.54167E-6 -1.85185E-6 L -0.05286 -1.85185E-6 C -0.07656 -1.85185E-6 -0.10573 0.09398 -0.10573 0.1706 L -0.10573 0.34121 " pathEditMode="relative" rAng="0" ptsTypes="AAAA">
                                      <p:cBhvr>
                                        <p:cTn id="6" dur="5000" fill="hold"/>
                                        <p:tgtEl>
                                          <p:spTgt spid="5"/>
                                        </p:tgtEl>
                                        <p:attrNameLst>
                                          <p:attrName>ppt_x</p:attrName>
                                          <p:attrName>ppt_y</p:attrName>
                                        </p:attrNameLst>
                                      </p:cBhvr>
                                      <p:rCtr x="-5286" y="17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xmlns="" id="{2C5AF53E-80E1-4860-8133-A26F3D889F80}"/>
              </a:ext>
            </a:extLst>
          </p:cNvPr>
          <p:cNvPicPr>
            <a:picLocks noChangeAspect="1"/>
          </p:cNvPicPr>
          <p:nvPr/>
        </p:nvPicPr>
        <p:blipFill rotWithShape="1">
          <a:blip r:embed="rId2" cstate="print"/>
          <a:srcRect t="13529" r="-2" b="14533"/>
          <a:stretch/>
        </p:blipFill>
        <p:spPr>
          <a:xfrm>
            <a:off x="7280999" y="10"/>
            <a:ext cx="4568101" cy="2103110"/>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170" name="Picture 2" descr="Οι χριστουγεννιάτικες αγορές της Γερμανίας | JoyTours.gr">
            <a:extLst>
              <a:ext uri="{FF2B5EF4-FFF2-40B4-BE49-F238E27FC236}">
                <a16:creationId xmlns:a16="http://schemas.microsoft.com/office/drawing/2014/main" xmlns="" id="{08C44CBC-BBAD-4FEB-A8DD-936AB4EC7CA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199" r="-2" b="1091"/>
          <a:stretch/>
        </p:blipFill>
        <p:spPr bwMode="auto">
          <a:xfrm>
            <a:off x="6438900" y="4209320"/>
            <a:ext cx="5753100" cy="264868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extLst>
            <a:ext uri="{909E8E84-426E-40DD-AFC4-6F175D3DCCD1}">
              <a14:hiddenFill xmlns:a14="http://schemas.microsoft.com/office/drawing/2010/main" xmlns="">
                <a:solidFill>
                  <a:srgbClr val="FFFFFF"/>
                </a:solidFill>
              </a14:hiddenFill>
            </a:ext>
          </a:extLst>
        </p:spPr>
      </p:pic>
      <p:sp useBgFill="1">
        <p:nvSpPr>
          <p:cNvPr id="73" name="Freeform: Shape 7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Ορθογώνιο 1">
            <a:extLst>
              <a:ext uri="{FF2B5EF4-FFF2-40B4-BE49-F238E27FC236}">
                <a16:creationId xmlns:a16="http://schemas.microsoft.com/office/drawing/2014/main" xmlns="" id="{48725688-39EA-416A-BCE9-B72E39751A1B}"/>
              </a:ext>
            </a:extLst>
          </p:cNvPr>
          <p:cNvSpPr/>
          <p:nvPr/>
        </p:nvSpPr>
        <p:spPr>
          <a:xfrm>
            <a:off x="317945" y="500618"/>
            <a:ext cx="6238494"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dirty="0">
                <a:ln w="0"/>
                <a:solidFill>
                  <a:schemeClr val="tx1"/>
                </a:solidFill>
                <a:latin typeface="+mj-lt"/>
                <a:ea typeface="+mj-ea"/>
                <a:cs typeface="+mj-cs"/>
              </a:rPr>
              <a:t>Επ</a:t>
            </a:r>
            <a:r>
              <a:rPr lang="en-US" sz="3400" kern="1200" dirty="0" err="1">
                <a:ln w="0"/>
                <a:solidFill>
                  <a:schemeClr val="tx1"/>
                </a:solidFill>
                <a:latin typeface="+mj-lt"/>
                <a:ea typeface="+mj-ea"/>
                <a:cs typeface="+mj-cs"/>
              </a:rPr>
              <a:t>όμενη</a:t>
            </a:r>
            <a:r>
              <a:rPr lang="en-US" sz="3400" b="0" kern="1200" cap="none" spc="0" dirty="0">
                <a:ln w="0"/>
                <a:solidFill>
                  <a:schemeClr val="tx1"/>
                </a:solidFill>
                <a:latin typeface="+mj-lt"/>
                <a:ea typeface="+mj-ea"/>
                <a:cs typeface="+mj-cs"/>
              </a:rPr>
              <a:t> στάση…Η </a:t>
            </a:r>
            <a:r>
              <a:rPr lang="en-US" sz="3400" b="1" u="sng" kern="1200" cap="none" spc="0" dirty="0" err="1">
                <a:ln w="0"/>
                <a:solidFill>
                  <a:schemeClr val="tx1"/>
                </a:solidFill>
                <a:latin typeface="+mj-lt"/>
                <a:ea typeface="+mj-ea"/>
                <a:cs typeface="+mj-cs"/>
              </a:rPr>
              <a:t>Γερμ</a:t>
            </a:r>
            <a:r>
              <a:rPr lang="en-US" sz="3400" b="1" u="sng" kern="1200" cap="none" spc="0" dirty="0">
                <a:ln w="0"/>
                <a:solidFill>
                  <a:schemeClr val="tx1"/>
                </a:solidFill>
                <a:latin typeface="+mj-lt"/>
                <a:ea typeface="+mj-ea"/>
                <a:cs typeface="+mj-cs"/>
              </a:rPr>
              <a:t>ανία</a:t>
            </a:r>
            <a:r>
              <a:rPr lang="en-US" sz="3400" b="0" kern="1200" cap="none" spc="0" dirty="0">
                <a:ln w="0"/>
                <a:solidFill>
                  <a:schemeClr val="tx1"/>
                </a:solidFill>
                <a:latin typeface="+mj-lt"/>
                <a:ea typeface="+mj-ea"/>
                <a:cs typeface="+mj-cs"/>
              </a:rPr>
              <a:t>!</a:t>
            </a:r>
          </a:p>
        </p:txBody>
      </p:sp>
      <p:sp>
        <p:nvSpPr>
          <p:cNvPr id="77" name="Rectangle 7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9" name="Rectangle 7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xmlns="" id="{49105C91-095A-4819-B6D3-911260D3628D}"/>
              </a:ext>
            </a:extLst>
          </p:cNvPr>
          <p:cNvSpPr txBox="1"/>
          <p:nvPr/>
        </p:nvSpPr>
        <p:spPr>
          <a:xfrm>
            <a:off x="64008" y="2175510"/>
            <a:ext cx="6952869" cy="4645152"/>
          </a:xfrm>
          <a:prstGeom prst="rect">
            <a:avLst/>
          </a:prstGeom>
        </p:spPr>
        <p:txBody>
          <a:bodyPr vert="horz" lIns="91440" tIns="45720" rIns="91440" bIns="45720" rtlCol="0">
            <a:normAutofit fontScale="92500" lnSpcReduction="10000"/>
          </a:bodyPr>
          <a:lstStyle/>
          <a:p>
            <a:pPr marL="285750" indent="-228600">
              <a:lnSpc>
                <a:spcPct val="150000"/>
              </a:lnSpc>
              <a:spcAft>
                <a:spcPts val="600"/>
              </a:spcAft>
              <a:buFont typeface="Arial" panose="020B0604020202020204" pitchFamily="34" charset="0"/>
              <a:buChar char="•"/>
            </a:pPr>
            <a:r>
              <a:rPr lang="en-US" sz="1400" dirty="0" err="1"/>
              <a:t>Στη</a:t>
            </a:r>
            <a:r>
              <a:rPr lang="en-US" sz="1400" dirty="0"/>
              <a:t> </a:t>
            </a:r>
            <a:r>
              <a:rPr lang="en-US" sz="1400" dirty="0" err="1"/>
              <a:t>Γερμ</a:t>
            </a:r>
            <a:r>
              <a:rPr lang="en-US" sz="1400" dirty="0"/>
              <a:t>ανία το διάστημα που προηγείται των Χριστουγέννων είναι πολύ σημαντικό. Χαρα</a:t>
            </a:r>
            <a:r>
              <a:rPr lang="en-US" sz="1400" dirty="0" err="1"/>
              <a:t>κτηριστικές</a:t>
            </a:r>
            <a:r>
              <a:rPr lang="en-US" sz="1400" dirty="0"/>
              <a:t> </a:t>
            </a:r>
            <a:r>
              <a:rPr lang="en-US" sz="1400" dirty="0" err="1"/>
              <a:t>είν</a:t>
            </a:r>
            <a:r>
              <a:rPr lang="en-US" sz="1400" dirty="0"/>
              <a:t>αι οι χριστουγεννιάτικες αγορές στο κέντρο κάθε πόλης που εμφανίζονται από το πρώτο Σαββατοκύριακο του Δεκεμβρίου και τελειώνουν την παραμονή των Χριστουγέννων. </a:t>
            </a:r>
            <a:r>
              <a:rPr lang="el-GR" sz="1400" b="0" i="0" dirty="0">
                <a:solidFill>
                  <a:srgbClr val="000000"/>
                </a:solidFill>
                <a:effectLst/>
                <a:latin typeface="cf_asty_st"/>
              </a:rPr>
              <a:t>Οι Γερμανοί που έζησαν κατά τον μεσαίωνα, ήταν εκείνοι που πρωτοξεκίνησαν την παράδοση του χριστουγεννιάτικου δέντρου.</a:t>
            </a:r>
            <a:endParaRPr lang="en-US" sz="1400" dirty="0"/>
          </a:p>
          <a:p>
            <a:pPr marL="285750" indent="-228600">
              <a:lnSpc>
                <a:spcPct val="150000"/>
              </a:lnSpc>
              <a:spcAft>
                <a:spcPts val="600"/>
              </a:spcAft>
              <a:buFont typeface="Arial" panose="020B0604020202020204" pitchFamily="34" charset="0"/>
              <a:buChar char="•"/>
            </a:pPr>
            <a:r>
              <a:rPr lang="en-US" sz="1400" dirty="0" err="1"/>
              <a:t>Στις</a:t>
            </a:r>
            <a:r>
              <a:rPr lang="en-US" sz="1400" dirty="0"/>
              <a:t> 6η </a:t>
            </a:r>
            <a:r>
              <a:rPr lang="en-US" sz="1400" dirty="0" err="1"/>
              <a:t>Δεκεμ</a:t>
            </a:r>
            <a:r>
              <a:rPr lang="en-US" sz="1400" dirty="0"/>
              <a:t>βρίου γιορτάζεται ο Ζανκτ Νίκλαους (ο Άγιος Νικόλαος) που είναι παρόμοιος του Άγιου Βασιλείου ως προς το έθιμο των δώρων</a:t>
            </a:r>
          </a:p>
          <a:p>
            <a:pPr marL="285750" indent="-228600">
              <a:lnSpc>
                <a:spcPct val="150000"/>
              </a:lnSpc>
              <a:spcAft>
                <a:spcPts val="600"/>
              </a:spcAft>
              <a:buFont typeface="Arial" panose="020B0604020202020204" pitchFamily="34" charset="0"/>
              <a:buChar char="•"/>
            </a:pPr>
            <a:r>
              <a:rPr lang="en-US" sz="1400" dirty="0" err="1"/>
              <a:t>Οι</a:t>
            </a:r>
            <a:r>
              <a:rPr lang="en-US" sz="1400" dirty="0"/>
              <a:t> </a:t>
            </a:r>
            <a:r>
              <a:rPr lang="en-US" sz="1400" dirty="0" err="1"/>
              <a:t>Γερμ</a:t>
            </a:r>
            <a:r>
              <a:rPr lang="en-US" sz="1400" dirty="0"/>
              <a:t>ανοί δίνουν μεγάλο βάρος στη διακόσμηση των σπιτιών τους την περίοδο των εορτών των Χριστουγέννων. Επ</a:t>
            </a:r>
            <a:r>
              <a:rPr lang="en-US" sz="1400" dirty="0" err="1"/>
              <a:t>ίσης</a:t>
            </a:r>
            <a:r>
              <a:rPr lang="en-US" sz="1400" dirty="0"/>
              <a:t>, </a:t>
            </a:r>
            <a:r>
              <a:rPr lang="en-US" sz="1400" dirty="0" err="1"/>
              <a:t>στη</a:t>
            </a:r>
            <a:r>
              <a:rPr lang="en-US" sz="1400" dirty="0"/>
              <a:t> </a:t>
            </a:r>
            <a:r>
              <a:rPr lang="en-US" sz="1400" dirty="0" err="1"/>
              <a:t>Γερμ</a:t>
            </a:r>
            <a:r>
              <a:rPr lang="en-US" sz="1400" dirty="0"/>
              <a:t>ανία συναντάται συχνά το έθιμο του λεγόμενου Adventskranz. </a:t>
            </a:r>
            <a:r>
              <a:rPr lang="en-US" sz="1400" dirty="0" err="1"/>
              <a:t>Πρόκειτ</a:t>
            </a:r>
            <a:r>
              <a:rPr lang="en-US" sz="1400" dirty="0"/>
              <a:t>αι για ένα κηροπήγιο από κλαδιά ελάτου που είναι πλεγμένα έτσι ώστε να σχηματίζουν ένα στεφάνι. </a:t>
            </a:r>
          </a:p>
          <a:p>
            <a:pPr marL="285750" indent="-228600">
              <a:lnSpc>
                <a:spcPct val="150000"/>
              </a:lnSpc>
              <a:spcAft>
                <a:spcPts val="600"/>
              </a:spcAft>
              <a:buFont typeface="Arial" panose="020B0604020202020204" pitchFamily="34" charset="0"/>
              <a:buChar char="•"/>
            </a:pPr>
            <a:r>
              <a:rPr lang="en-US" sz="1400" dirty="0" err="1"/>
              <a:t>Κάθε</a:t>
            </a:r>
            <a:r>
              <a:rPr lang="en-US" sz="1400" dirty="0"/>
              <a:t> </a:t>
            </a:r>
            <a:r>
              <a:rPr lang="en-US" sz="1400" dirty="0" err="1"/>
              <a:t>Κυρι</a:t>
            </a:r>
            <a:r>
              <a:rPr lang="en-US" sz="1400" dirty="0"/>
              <a:t>ακή ανάβουν ένα κερί παραπάνω, μετρώντας αντίστροφα το χρόνο που απομένει για τον ερχομό των Χριστουγέννων. </a:t>
            </a:r>
          </a:p>
          <a:p>
            <a:pPr marL="285750" indent="-228600">
              <a:lnSpc>
                <a:spcPct val="150000"/>
              </a:lnSpc>
              <a:spcAft>
                <a:spcPts val="600"/>
              </a:spcAft>
              <a:buFont typeface="Arial" panose="020B0604020202020204" pitchFamily="34" charset="0"/>
              <a:buChar char="•"/>
            </a:pPr>
            <a:r>
              <a:rPr lang="en-US" sz="1400" dirty="0"/>
              <a:t>Επ</a:t>
            </a:r>
            <a:r>
              <a:rPr lang="en-US" sz="1400" dirty="0" err="1"/>
              <a:t>ίσης</a:t>
            </a:r>
            <a:r>
              <a:rPr lang="en-US" sz="1400" dirty="0"/>
              <a:t> </a:t>
            </a:r>
            <a:r>
              <a:rPr lang="en-US" sz="1400" dirty="0" err="1"/>
              <a:t>στη</a:t>
            </a:r>
            <a:r>
              <a:rPr lang="en-US" sz="1400" dirty="0"/>
              <a:t> </a:t>
            </a:r>
            <a:r>
              <a:rPr lang="en-US" sz="1400" dirty="0" err="1"/>
              <a:t>Γερμ</a:t>
            </a:r>
            <a:r>
              <a:rPr lang="en-US" sz="1400" dirty="0"/>
              <a:t>ανία φυτρώνει ένα λουλούδι, το χριστουγεννιάτικο τριαντάφυλλο, που φυτρώνει ακόμα και πάνω στον πάγο.</a:t>
            </a:r>
          </a:p>
        </p:txBody>
      </p:sp>
    </p:spTree>
    <p:extLst>
      <p:ext uri="{BB962C8B-B14F-4D97-AF65-F5344CB8AC3E}">
        <p14:creationId xmlns:p14="http://schemas.microsoft.com/office/powerpoint/2010/main" xmlns="" val="58211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63F3C82-BE40-4BAE-ACF2-3A2CF9D73784}"/>
              </a:ext>
            </a:extLst>
          </p:cNvPr>
          <p:cNvSpPr txBox="1"/>
          <p:nvPr/>
        </p:nvSpPr>
        <p:spPr>
          <a:xfrm>
            <a:off x="464343" y="3213944"/>
            <a:ext cx="11263313" cy="3139321"/>
          </a:xfrm>
          <a:prstGeom prst="rect">
            <a:avLst/>
          </a:prstGeom>
          <a:noFill/>
        </p:spPr>
        <p:txBody>
          <a:bodyPr wrap="square">
            <a:spAutoFit/>
          </a:bodyPr>
          <a:lstStyle/>
          <a:p>
            <a:pPr marL="285750" indent="-285750">
              <a:buFont typeface="Arial" panose="020B0604020202020204" pitchFamily="34" charset="0"/>
              <a:buChar char="•"/>
            </a:pPr>
            <a:r>
              <a:rPr lang="el-GR" dirty="0"/>
              <a:t>Ένα άλλο έθιμο της εποχής πριν τα Χριστούγεννα είναι το χριστουγεννιάτικο ημερολόγιο </a:t>
            </a:r>
            <a:r>
              <a:rPr lang="el-GR" dirty="0" err="1"/>
              <a:t>Adventskalender</a:t>
            </a:r>
            <a:r>
              <a:rPr lang="el-GR" dirty="0"/>
              <a:t>. Πρόκειται για ένα ημερολόγιο με 24 θέσεις αριθμημένες από το 1 μέχρι το 24 και συμβολίζουν τις ημέρες του Δεκεμβρίου πριν από τα Χριστούγεννα. </a:t>
            </a:r>
          </a:p>
          <a:p>
            <a:pPr marL="285750" indent="-285750">
              <a:buFont typeface="Arial" panose="020B0604020202020204" pitchFamily="34" charset="0"/>
              <a:buChar char="•"/>
            </a:pPr>
            <a:r>
              <a:rPr lang="el-GR" dirty="0"/>
              <a:t>Τα δώρα φέρνει το βράδυ της παραμονής των Χριστουγέννων ο </a:t>
            </a:r>
            <a:r>
              <a:rPr lang="el-GR" dirty="0" err="1"/>
              <a:t>Βάιναχτσμαν</a:t>
            </a:r>
            <a:r>
              <a:rPr lang="el-GR" dirty="0"/>
              <a:t> (</a:t>
            </a:r>
            <a:r>
              <a:rPr lang="el-GR" dirty="0" err="1"/>
              <a:t>Weihnachtsmann</a:t>
            </a:r>
            <a:r>
              <a:rPr lang="el-GR" dirty="0"/>
              <a:t>) ή ο «Χριστούλης» (</a:t>
            </a:r>
            <a:r>
              <a:rPr lang="el-GR" dirty="0" err="1"/>
              <a:t>Christkind</a:t>
            </a:r>
            <a:r>
              <a:rPr lang="el-GR" dirty="0"/>
              <a:t>).</a:t>
            </a:r>
          </a:p>
          <a:p>
            <a:pPr marL="285750" indent="-285750">
              <a:buFont typeface="Arial" panose="020B0604020202020204" pitchFamily="34" charset="0"/>
              <a:buChar char="•"/>
            </a:pPr>
            <a:r>
              <a:rPr lang="el-GR" dirty="0"/>
              <a:t>Αμέσως μετά τα Χριστούγεννα συναντάμε το έθιμο των τριών μάγων. Από τις 27 Δεκεμβρίου μέχρι και τις 6 Ιανουαρίου, παιδάκια που είναι ντυμένα τρεις μάγοι πηγαίνουν από σπίτι σε σπίτι και τραγουδούν. Παριστάνουν τους τρεις μάγους που επιστρέφουν από την Βηθλεέμ. Όποιος ανοίξει την πόρτα τους δωρίζει γλυκά και ξηρούς καρπούς, ενώ δίνει λεφτά για τον έρανο που κάνουν. </a:t>
            </a:r>
          </a:p>
          <a:p>
            <a:pPr marL="285750" indent="-285750">
              <a:buFont typeface="Arial" panose="020B0604020202020204" pitchFamily="34" charset="0"/>
              <a:buChar char="•"/>
            </a:pPr>
            <a:r>
              <a:rPr lang="el-GR" dirty="0"/>
              <a:t>Από τη πτώση του τείχους του Βερολίνου οι Γερμανοί συγκεντρώνονται μπροστά στην αψίδα της μεγάλης πύλης και γιορτάζουν με πυροτεχνήματα την έλευση του Νέου Χρόνου.</a:t>
            </a:r>
          </a:p>
        </p:txBody>
      </p:sp>
      <p:pic>
        <p:nvPicPr>
          <p:cNvPr id="6146" name="Picture 2" descr="Warum kommt der Weihnachtsmann durch den Schornstein?">
            <a:extLst>
              <a:ext uri="{FF2B5EF4-FFF2-40B4-BE49-F238E27FC236}">
                <a16:creationId xmlns:a16="http://schemas.microsoft.com/office/drawing/2014/main" xmlns="" id="{731D4F9E-1369-445E-B00E-87BFCDEDFB5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266" t="12102" r="46881"/>
          <a:stretch/>
        </p:blipFill>
        <p:spPr bwMode="auto">
          <a:xfrm>
            <a:off x="1314450" y="666659"/>
            <a:ext cx="1795899" cy="2073925"/>
          </a:xfrm>
          <a:prstGeom prst="rect">
            <a:avLst/>
          </a:prstGeom>
          <a:noFill/>
          <a:ln w="57150">
            <a:solidFill>
              <a:schemeClr val="tx1"/>
            </a:solidFill>
          </a:ln>
          <a:extLst>
            <a:ext uri="{909E8E84-426E-40DD-AFC4-6F175D3DCCD1}">
              <a14:hiddenFill xmlns:a14="http://schemas.microsoft.com/office/drawing/2010/main" xmlns="">
                <a:solidFill>
                  <a:srgbClr val="FFFFFF"/>
                </a:solidFill>
              </a14:hiddenFill>
            </a:ext>
          </a:extLst>
        </p:spPr>
      </p:pic>
      <p:pic>
        <p:nvPicPr>
          <p:cNvPr id="6150" name="Picture 6" descr="Aktionen zum Jahresbeginn 2020: Terminplan für Sternsinger - Ascheberg -  Westfälische Nachrichten">
            <a:extLst>
              <a:ext uri="{FF2B5EF4-FFF2-40B4-BE49-F238E27FC236}">
                <a16:creationId xmlns:a16="http://schemas.microsoft.com/office/drawing/2014/main" xmlns="" id="{21DD234D-B336-452C-8E11-89F961F26168}"/>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340"/>
          <a:stretch/>
        </p:blipFill>
        <p:spPr bwMode="auto">
          <a:xfrm>
            <a:off x="3943349" y="287760"/>
            <a:ext cx="3605651" cy="2652712"/>
          </a:xfrm>
          <a:prstGeom prst="rect">
            <a:avLst/>
          </a:prstGeom>
          <a:noFill/>
          <a:ln w="57150">
            <a:solidFill>
              <a:schemeClr val="tx1"/>
            </a:solidFill>
          </a:ln>
          <a:extLst>
            <a:ext uri="{909E8E84-426E-40DD-AFC4-6F175D3DCCD1}">
              <a14:hiddenFill xmlns:a14="http://schemas.microsoft.com/office/drawing/2010/main" xmlns="">
                <a:solidFill>
                  <a:srgbClr val="FFFFFF"/>
                </a:solidFill>
              </a14:hiddenFill>
            </a:ext>
          </a:extLst>
        </p:spPr>
      </p:pic>
      <p:pic>
        <p:nvPicPr>
          <p:cNvPr id="6152" name="Picture 8" descr="Γερμανία: Δύο νεκροί από κροτίδες την Πρωτοχρονιά - Κόσμος | News 24/7">
            <a:extLst>
              <a:ext uri="{FF2B5EF4-FFF2-40B4-BE49-F238E27FC236}">
                <a16:creationId xmlns:a16="http://schemas.microsoft.com/office/drawing/2014/main" xmlns="" id="{833ADC90-B330-442F-A98E-5E82D2269D7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0" y="504735"/>
            <a:ext cx="2835088" cy="2095500"/>
          </a:xfrm>
          <a:prstGeom prst="rect">
            <a:avLst/>
          </a:prstGeom>
          <a:noFill/>
          <a:ln w="57150">
            <a:solidFill>
              <a:schemeClr val="tx1"/>
            </a:solidFill>
          </a:ln>
          <a:extLst>
            <a:ext uri="{909E8E84-426E-40DD-AFC4-6F175D3DCCD1}">
              <a14:hiddenFill xmlns:a14="http://schemas.microsoft.com/office/drawing/2010/main" xmlns="">
                <a:solidFill>
                  <a:srgbClr val="FFFFFF"/>
                </a:solidFill>
              </a14:hiddenFill>
            </a:ext>
          </a:extLst>
        </p:spPr>
      </p:pic>
      <p:cxnSp>
        <p:nvCxnSpPr>
          <p:cNvPr id="8" name="Ευθεία γραμμή σύνδεσης 7">
            <a:extLst>
              <a:ext uri="{FF2B5EF4-FFF2-40B4-BE49-F238E27FC236}">
                <a16:creationId xmlns:a16="http://schemas.microsoft.com/office/drawing/2014/main" xmlns="" id="{92C19ABE-3700-451D-BE18-7AFFEB3FD4EB}"/>
              </a:ext>
            </a:extLst>
          </p:cNvPr>
          <p:cNvCxnSpPr/>
          <p:nvPr/>
        </p:nvCxnSpPr>
        <p:spPr>
          <a:xfrm>
            <a:off x="3153647" y="1660582"/>
            <a:ext cx="78970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Ευθεία γραμμή σύνδεσης 8">
            <a:extLst>
              <a:ext uri="{FF2B5EF4-FFF2-40B4-BE49-F238E27FC236}">
                <a16:creationId xmlns:a16="http://schemas.microsoft.com/office/drawing/2014/main" xmlns="" id="{694698DF-FFAF-4FF5-A278-565492759AD2}"/>
              </a:ext>
            </a:extLst>
          </p:cNvPr>
          <p:cNvCxnSpPr/>
          <p:nvPr/>
        </p:nvCxnSpPr>
        <p:spPr>
          <a:xfrm>
            <a:off x="7592298" y="1146232"/>
            <a:ext cx="789702"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xmlns="" id="{34A2FE61-7A0D-44D9-BD5C-90A1997EDFAF}"/>
              </a:ext>
            </a:extLst>
          </p:cNvPr>
          <p:cNvSpPr txBox="1"/>
          <p:nvPr/>
        </p:nvSpPr>
        <p:spPr>
          <a:xfrm>
            <a:off x="7517115" y="6544224"/>
            <a:ext cx="4564857" cy="253916"/>
          </a:xfrm>
          <a:prstGeom prst="rect">
            <a:avLst/>
          </a:prstGeom>
          <a:noFill/>
        </p:spPr>
        <p:txBody>
          <a:bodyPr wrap="square">
            <a:spAutoFit/>
          </a:bodyPr>
          <a:lstStyle/>
          <a:p>
            <a:r>
              <a:rPr lang="el-GR" sz="1050" dirty="0"/>
              <a:t>*http://lyk-goumen.kil.sch.gr/autosch/joomla15/attachments/article/133.pdf</a:t>
            </a:r>
          </a:p>
        </p:txBody>
      </p:sp>
    </p:spTree>
    <p:extLst>
      <p:ext uri="{BB962C8B-B14F-4D97-AF65-F5344CB8AC3E}">
        <p14:creationId xmlns:p14="http://schemas.microsoft.com/office/powerpoint/2010/main" xmlns="" val="413620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970</Words>
  <Application>Microsoft Office PowerPoint</Application>
  <PresentationFormat>Προσαρμογή</PresentationFormat>
  <Paragraphs>57</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Irini Aggelopoulou</dc:creator>
  <cp:lastModifiedBy>milly</cp:lastModifiedBy>
  <cp:revision>3</cp:revision>
  <dcterms:created xsi:type="dcterms:W3CDTF">2020-12-05T16:35:20Z</dcterms:created>
  <dcterms:modified xsi:type="dcterms:W3CDTF">2020-12-09T17:26:40Z</dcterms:modified>
</cp:coreProperties>
</file>