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ED7F498-6D80-47AF-B603-2523653DF00F}" type="datetimeFigureOut">
              <a:rPr lang="el-GR" smtClean="0"/>
              <a:pPr/>
              <a:t>29/1/2024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199288-609C-4273-8EE0-2C9872AABA4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D7F498-6D80-47AF-B603-2523653DF00F}" type="datetimeFigureOut">
              <a:rPr lang="el-GR" smtClean="0"/>
              <a:pPr/>
              <a:t>29/1/2024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99288-609C-4273-8EE0-2C9872AABA4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1142984"/>
            <a:ext cx="7772400" cy="1470025"/>
          </a:xfrm>
        </p:spPr>
        <p:txBody>
          <a:bodyPr/>
          <a:lstStyle/>
          <a:p>
            <a:r>
              <a:rPr lang="el-GR" dirty="0" smtClean="0"/>
              <a:t>Παιχνιδοκεντρική μάθηση</a:t>
            </a:r>
            <a:br>
              <a:rPr lang="el-GR" dirty="0" smtClean="0"/>
            </a:br>
            <a:r>
              <a:rPr lang="en-US" dirty="0" smtClean="0"/>
              <a:t>Game Based Learning</a:t>
            </a:r>
            <a:endParaRPr lang="el-GR" dirty="0"/>
          </a:p>
        </p:txBody>
      </p:sp>
      <p:sp>
        <p:nvSpPr>
          <p:cNvPr id="3" name="2 - Υπότιτλος"/>
          <p:cNvSpPr>
            <a:spLocks noGrp="1"/>
          </p:cNvSpPr>
          <p:nvPr>
            <p:ph type="subTitle" idx="1"/>
          </p:nvPr>
        </p:nvSpPr>
        <p:spPr>
          <a:xfrm>
            <a:off x="1357290" y="3071810"/>
            <a:ext cx="6500858" cy="1752600"/>
          </a:xfrm>
        </p:spPr>
        <p:txBody>
          <a:bodyPr/>
          <a:lstStyle/>
          <a:p>
            <a:r>
              <a:rPr lang="el-GR" b="1" dirty="0" smtClean="0">
                <a:solidFill>
                  <a:schemeClr val="accent5">
                    <a:lumMod val="75000"/>
                  </a:schemeClr>
                </a:solidFill>
              </a:rPr>
              <a:t>Η μάθηση σαν ….παιχνίδι</a:t>
            </a:r>
          </a:p>
          <a:p>
            <a:r>
              <a:rPr lang="el-GR" dirty="0" smtClean="0"/>
              <a:t>Επιμορφωτικό υλικό για εκπαιδευτικούς προσχολικής αγωγής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Dell\Desktop\paixnidokentriki-mathisi-1536x878.png"/>
          <p:cNvPicPr>
            <a:picLocks noChangeAspect="1" noChangeArrowheads="1"/>
          </p:cNvPicPr>
          <p:nvPr/>
        </p:nvPicPr>
        <p:blipFill>
          <a:blip r:embed="rId2"/>
          <a:srcRect/>
          <a:stretch>
            <a:fillRect/>
          </a:stretch>
        </p:blipFill>
        <p:spPr bwMode="auto">
          <a:xfrm>
            <a:off x="1071538" y="819137"/>
            <a:ext cx="7000892" cy="532450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2643182"/>
            <a:ext cx="7772400" cy="1362075"/>
          </a:xfrm>
        </p:spPr>
        <p:txBody>
          <a:bodyPr/>
          <a:lstStyle/>
          <a:p>
            <a:r>
              <a:rPr lang="el-GR" dirty="0" smtClean="0"/>
              <a:t>                </a:t>
            </a:r>
            <a:r>
              <a:rPr lang="en-US" dirty="0" smtClean="0"/>
              <a:t>Albert </a:t>
            </a:r>
            <a:r>
              <a:rPr lang="en-US" dirty="0" err="1" smtClean="0"/>
              <a:t>einstein</a:t>
            </a:r>
            <a:endParaRPr lang="el-GR" dirty="0"/>
          </a:p>
        </p:txBody>
      </p:sp>
      <p:sp>
        <p:nvSpPr>
          <p:cNvPr id="3" name="2 - Θέση κειμένου"/>
          <p:cNvSpPr>
            <a:spLocks noGrp="1"/>
          </p:cNvSpPr>
          <p:nvPr>
            <p:ph type="body" idx="1"/>
          </p:nvPr>
        </p:nvSpPr>
        <p:spPr>
          <a:xfrm>
            <a:off x="785786" y="928670"/>
            <a:ext cx="7772400" cy="1500187"/>
          </a:xfrm>
        </p:spPr>
        <p:txBody>
          <a:bodyPr>
            <a:normAutofit/>
          </a:bodyPr>
          <a:lstStyle/>
          <a:p>
            <a:pPr algn="ctr"/>
            <a:r>
              <a:rPr lang="en-US" sz="4400" dirty="0" smtClean="0"/>
              <a:t>“</a:t>
            </a:r>
            <a:r>
              <a:rPr lang="el-GR" sz="4400" dirty="0" smtClean="0"/>
              <a:t>Το παιχνίδι είναι η ανώτερη μορφή μάθησης</a:t>
            </a:r>
            <a:r>
              <a:rPr lang="en-US" sz="4400" dirty="0" smtClean="0"/>
              <a:t>”</a:t>
            </a:r>
            <a:endParaRPr lang="el-GR" sz="4400" dirty="0"/>
          </a:p>
        </p:txBody>
      </p:sp>
      <p:pic>
        <p:nvPicPr>
          <p:cNvPr id="4" name="3 - Εικόνα" descr="th (1).jpg"/>
          <p:cNvPicPr>
            <a:picLocks noChangeAspect="1"/>
          </p:cNvPicPr>
          <p:nvPr/>
        </p:nvPicPr>
        <p:blipFill>
          <a:blip r:embed="rId2"/>
          <a:stretch>
            <a:fillRect/>
          </a:stretch>
        </p:blipFill>
        <p:spPr>
          <a:xfrm>
            <a:off x="3214678" y="3643314"/>
            <a:ext cx="2790825" cy="20955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3008313" cy="1162050"/>
          </a:xfrm>
        </p:spPr>
        <p:txBody>
          <a:bodyPr/>
          <a:lstStyle/>
          <a:p>
            <a:pPr algn="ctr"/>
            <a:r>
              <a:rPr lang="el-GR" dirty="0" smtClean="0"/>
              <a:t>ΣΤΟΧΟΙ ΤΗΣ ΕΠΙΜΟΡΦΩΣΗΣ</a:t>
            </a:r>
            <a:endParaRPr lang="el-GR" dirty="0"/>
          </a:p>
        </p:txBody>
      </p:sp>
      <p:sp>
        <p:nvSpPr>
          <p:cNvPr id="4" name="3 - Θέση κειμένου"/>
          <p:cNvSpPr>
            <a:spLocks noGrp="1"/>
          </p:cNvSpPr>
          <p:nvPr>
            <p:ph type="body" sz="half" idx="2"/>
          </p:nvPr>
        </p:nvSpPr>
        <p:spPr>
          <a:xfrm>
            <a:off x="500034" y="1214422"/>
            <a:ext cx="3008313" cy="4691063"/>
          </a:xfrm>
        </p:spPr>
        <p:txBody>
          <a:bodyPr>
            <a:normAutofit/>
          </a:bodyPr>
          <a:lstStyle/>
          <a:p>
            <a:pPr algn="just"/>
            <a:r>
              <a:rPr lang="el-GR" sz="1600" dirty="0" smtClean="0"/>
              <a:t>Στόχος της συγκεκριμένης επιμόρφωσης και του παρεχόμενου υλικού είναι:</a:t>
            </a:r>
          </a:p>
          <a:p>
            <a:pPr algn="just">
              <a:buFont typeface="Arial" pitchFamily="34" charset="0"/>
              <a:buChar char="•"/>
            </a:pPr>
            <a:r>
              <a:rPr lang="el-GR" sz="1600" dirty="0" smtClean="0"/>
              <a:t> η ενημέρωση των εκπαιδευτικών της προσχολικής αγωγής σχετικά με την παιχνιδοκεντρική μάθηση και τις δυνατότητες για μάθηση που παρέχει στους μαθητές με ευχάριστο και δημιουργικό τρόπο</a:t>
            </a:r>
          </a:p>
          <a:p>
            <a:pPr algn="just">
              <a:buFont typeface="Arial" pitchFamily="34" charset="0"/>
              <a:buChar char="•"/>
            </a:pPr>
            <a:r>
              <a:rPr lang="el-GR" sz="1600" dirty="0" smtClean="0"/>
              <a:t>Η εξοικείωση  με τεχνικές  για  παιχνιδοκεντρική μάθηση</a:t>
            </a:r>
          </a:p>
          <a:p>
            <a:pPr algn="just">
              <a:buFont typeface="Arial" pitchFamily="34" charset="0"/>
              <a:buChar char="•"/>
            </a:pPr>
            <a:r>
              <a:rPr lang="el-GR" sz="1600" dirty="0" smtClean="0"/>
              <a:t>Η χρησιμοποίηση του παιχνιδιού για την  καλλιέργεια δεξιοτήτων όπως η κριτική σκέψη, η δημιουργικότητα, η αυτοδιαχείρηση καταστάσεων και επίλυση προβλημάτων.</a:t>
            </a:r>
            <a:endParaRPr lang="el-GR" sz="1600" dirty="0"/>
          </a:p>
        </p:txBody>
      </p:sp>
      <p:pic>
        <p:nvPicPr>
          <p:cNvPr id="7" name="6 - Θέση περιεχομένου" descr="kritiki-skepsi-1300x743.png"/>
          <p:cNvPicPr>
            <a:picLocks noGrp="1" noChangeAspect="1"/>
          </p:cNvPicPr>
          <p:nvPr>
            <p:ph idx="1"/>
          </p:nvPr>
        </p:nvPicPr>
        <p:blipFill>
          <a:blip r:embed="rId2"/>
          <a:stretch>
            <a:fillRect/>
          </a:stretch>
        </p:blipFill>
        <p:spPr>
          <a:xfrm>
            <a:off x="3575050" y="1157655"/>
            <a:ext cx="5111750" cy="408390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 </a:t>
            </a:r>
            <a:r>
              <a:rPr lang="el-GR" dirty="0" err="1" smtClean="0"/>
              <a:t>Παιχνιδοκεντρική</a:t>
            </a:r>
            <a:r>
              <a:rPr lang="el-GR" dirty="0" smtClean="0"/>
              <a:t> Μάθηση</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     Μετά την παρούσα επιμόρφωση μέσω συγκεκριμένου υλικού, οι εκπαιδευτικοί θα είναι σε θέση:</a:t>
            </a:r>
          </a:p>
          <a:p>
            <a:r>
              <a:rPr lang="el-GR" dirty="0" smtClean="0"/>
              <a:t>Να δημιουργήσουν εκπαιδευτικά περιβάλλοντα που συνδυάζουν τη μάθηση με την ψυχαγωγία</a:t>
            </a:r>
          </a:p>
          <a:p>
            <a:r>
              <a:rPr lang="el-GR" dirty="0" smtClean="0"/>
              <a:t>Να κάνουν χρήση καινοτόμων τεχνολογιών με τη χρήση ποικίλων συσκευών και εργαλείων </a:t>
            </a:r>
            <a:r>
              <a:rPr lang="en-US" dirty="0" smtClean="0"/>
              <a:t>web 2.0</a:t>
            </a:r>
          </a:p>
          <a:p>
            <a:r>
              <a:rPr lang="en-US" dirty="0" smtClean="0"/>
              <a:t>Na </a:t>
            </a:r>
            <a:r>
              <a:rPr lang="el-GR" dirty="0" smtClean="0"/>
              <a:t>προωθούν με διάφορες δραστηριότητες τη συνεργασία, την ομαδικότητα, τη δημιουργικότητα και την κριτική σκέψη</a:t>
            </a:r>
          </a:p>
          <a:p>
            <a:r>
              <a:rPr lang="el-GR" dirty="0" smtClean="0"/>
              <a:t>Να γίνουν συνεργάτες με τους μαθητές τους στην ανακάλυψη της γνώσης και να μην περιορίζονται στην παροχή πληροφοριών.</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5050" y="273050"/>
            <a:ext cx="5354668" cy="6084908"/>
          </a:xfrm>
        </p:spPr>
        <p:txBody>
          <a:bodyPr>
            <a:noAutofit/>
          </a:bodyPr>
          <a:lstStyle/>
          <a:p>
            <a:pPr algn="just" fontAlgn="base"/>
            <a:r>
              <a:rPr lang="el-GR" sz="1400" dirty="0" smtClean="0"/>
              <a:t>Στην παιχνιδοκεντρική μάθηση συχνά χρησιμοποιούνται παιχνίδια που περιλαμβάνουν </a:t>
            </a:r>
            <a:r>
              <a:rPr lang="el-GR" sz="1400" b="1" dirty="0" smtClean="0"/>
              <a:t>προκλήσεις και προβλήματα που πρέπει να λυθούν</a:t>
            </a:r>
            <a:r>
              <a:rPr lang="el-GR" sz="1400" dirty="0" smtClean="0"/>
              <a:t>. Οι μαθητές αναπτύσσουν δεξιότητες που τους βοηθούν να αναγνωρίζουν ένα πρόβλημα, να αναζητούν </a:t>
            </a:r>
            <a:r>
              <a:rPr lang="el-GR" sz="1400" b="1" dirty="0" smtClean="0"/>
              <a:t>εναλλακτικές λύσεις</a:t>
            </a:r>
            <a:r>
              <a:rPr lang="el-GR" sz="1400" dirty="0" smtClean="0"/>
              <a:t> και να δοκιμάζουν διάφορες </a:t>
            </a:r>
            <a:r>
              <a:rPr lang="el-GR" sz="1400" b="1" dirty="0" smtClean="0"/>
              <a:t>προσεγγίσεις</a:t>
            </a:r>
            <a:r>
              <a:rPr lang="el-GR" sz="1400" dirty="0" smtClean="0"/>
              <a:t>.</a:t>
            </a:r>
            <a:endParaRPr lang="el-GR" sz="1400" b="1" dirty="0" smtClean="0"/>
          </a:p>
          <a:p>
            <a:pPr algn="just" fontAlgn="base"/>
            <a:r>
              <a:rPr lang="el-GR" sz="1400" dirty="0" smtClean="0"/>
              <a:t>Ειδικά σε μικρές ηλικίες, κατά τη διάρκεια του μαθήματος, τα παιδιά χρησιμοποιούν τα παιχνίδια με διάφορους εναλλακτικούς τρόπους. Τα παιχνίδια αυτά ενθαρρύνουν τη φαντασία και τη δημιουργική σκέψη και έτσι τα παιδιά αναπτύσσουν την ικανότητα να αποκτούν νέες ιδέες, να αντιλαμβάνονται διαφορετικές προοπτικές και να προτείνουν αλλαγές.</a:t>
            </a:r>
            <a:endParaRPr lang="el-GR" sz="1400" b="1" dirty="0" smtClean="0"/>
          </a:p>
          <a:p>
            <a:pPr algn="just" fontAlgn="base"/>
            <a:r>
              <a:rPr lang="el-GR" sz="1400" dirty="0" smtClean="0"/>
              <a:t>Η μάθηση μέσα από το παιχνίδι βοηθά τα παιδιά να αναπτύξουν δεξιότητες συνεργασίας. Είτε </a:t>
            </a:r>
            <a:r>
              <a:rPr lang="el-GR" sz="1400" b="1" dirty="0" smtClean="0"/>
              <a:t>αλληλεπιδρούν</a:t>
            </a:r>
            <a:r>
              <a:rPr lang="el-GR" sz="1400" dirty="0" smtClean="0"/>
              <a:t> μόνο με έναν ενήλικο είτε με άλλα παιδιά στο πλαίσιο μιας τάξης, τα παιδιά καλούνται να </a:t>
            </a:r>
            <a:r>
              <a:rPr lang="el-GR" sz="1400" b="1" dirty="0" smtClean="0"/>
              <a:t>συνεργαστούν</a:t>
            </a:r>
            <a:r>
              <a:rPr lang="el-GR" sz="1400" dirty="0" smtClean="0"/>
              <a:t> με τα άτομα γύρω τους και να μοιραστούν τα παιχνίδια τους. Έτσι, συνειδητοποιούν την αξία της συνεργασίας και </a:t>
            </a:r>
            <a:r>
              <a:rPr lang="el-GR" sz="1400" b="1" dirty="0" smtClean="0"/>
              <a:t>μαθαίνουν να λειτουργούν ομαδικά</a:t>
            </a:r>
            <a:r>
              <a:rPr lang="el-GR" sz="1400" dirty="0" smtClean="0"/>
              <a:t> προκειμένου να επιτύχουν ένα συγκεκριμένο αποτέλεσμα.</a:t>
            </a:r>
          </a:p>
          <a:p>
            <a:pPr algn="just" fontAlgn="base"/>
            <a:r>
              <a:rPr lang="el-GR" sz="1400" dirty="0" smtClean="0"/>
              <a:t>Μέσα από το παιχνίδι με άλλα άτομα, τα παιδιά μαθαίνουν να εκφράζουν τις απόψεις τους και να ακούν τις απόψεις των άλλων, να κάνουν διάλογο, να επιλύουν πιθανές διαφορές που προκύπτουν, να βοηθούν το ένα το άλλο και να ζητούν βοήθεια όταν τη χρειάζονται. Με αυτόν τον τρόπο, καλλιεργούν σημαντικές κοινωνικές δεξιότητες που θα είναι χρήσιμες στις διαπροσωπικές τους σχέσεις σε όλη τη μετέπειτα ζωή τους.</a:t>
            </a:r>
          </a:p>
          <a:p>
            <a:pPr fontAlgn="base">
              <a:buNone/>
            </a:pPr>
            <a:endParaRPr lang="el-GR" sz="1400" b="1" dirty="0" smtClean="0"/>
          </a:p>
          <a:p>
            <a:endParaRPr lang="el-GR" sz="1400" dirty="0" smtClean="0"/>
          </a:p>
          <a:p>
            <a:endParaRPr lang="el-GR" sz="1400" dirty="0"/>
          </a:p>
        </p:txBody>
      </p:sp>
      <p:pic>
        <p:nvPicPr>
          <p:cNvPr id="2050" name="Picture 2" descr="C:\Users\Dell\Desktop\methodos-montessori-sto-spiti-1300x743.jpg"/>
          <p:cNvPicPr>
            <a:picLocks noChangeAspect="1" noChangeArrowheads="1"/>
          </p:cNvPicPr>
          <p:nvPr/>
        </p:nvPicPr>
        <p:blipFill>
          <a:blip r:embed="rId2"/>
          <a:srcRect/>
          <a:stretch>
            <a:fillRect/>
          </a:stretch>
        </p:blipFill>
        <p:spPr bwMode="auto">
          <a:xfrm>
            <a:off x="214282" y="428604"/>
            <a:ext cx="3643338" cy="607220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183</Words>
  <Application>Microsoft Office PowerPoint</Application>
  <PresentationFormat>Προβολή στην οθόνη (4:3)</PresentationFormat>
  <Paragraphs>21</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Παιχνιδοκεντρική μάθηση Game Based Learning</vt:lpstr>
      <vt:lpstr>Διαφάνεια 2</vt:lpstr>
      <vt:lpstr>                Albert einstein</vt:lpstr>
      <vt:lpstr>ΣΤΟΧΟΙ ΤΗΣ ΕΠΙΜΟΡΦΩΣΗΣ</vt:lpstr>
      <vt:lpstr> Παιχνιδοκεντρική Μάθηση</vt:lpstr>
      <vt:lpstr>Διαφάνεια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Παιχνιδοκεντρική μάθηση Game Based Learning</dc:title>
  <dc:creator>Dell</dc:creator>
  <cp:lastModifiedBy>Dell</cp:lastModifiedBy>
  <cp:revision>22</cp:revision>
  <dcterms:created xsi:type="dcterms:W3CDTF">2024-01-29T13:22:27Z</dcterms:created>
  <dcterms:modified xsi:type="dcterms:W3CDTF">2024-01-29T15:50:30Z</dcterms:modified>
</cp:coreProperties>
</file>