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64" r:id="rId3"/>
    <p:sldId id="265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26"/>
      <p:bold r:id="rId27"/>
      <p:italic r:id="rId28"/>
      <p:boldItalic r:id="rId29"/>
    </p:embeddedFont>
    <p:embeddedFont>
      <p:font typeface="Blackadder ITC" pitchFamily="82" charset="0"/>
      <p:regular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150" d="100"/>
          <a:sy n="150" d="100"/>
        </p:scale>
        <p:origin x="624" y="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ef6da186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ef6da186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47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f6da18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f6da18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05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ef6da186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ef6da186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961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f6da18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f6da18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27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ef6da186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ef6da186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81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f6da18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f6da18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07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ef6da186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ef6da186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70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685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ef49341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ef49341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ef6da186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ef6da186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f6da18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f6da18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ef6da186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ef6da186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ef493416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ef493416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f6da18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f6da18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67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ef6da186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ef6da186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09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f6da186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f6da186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61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496000" y="630225"/>
            <a:ext cx="8207100" cy="20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Παίζοντας </a:t>
            </a:r>
            <a:r>
              <a:rPr lang="el-GR"/>
              <a:t>με </a:t>
            </a:r>
            <a:r>
              <a:rPr lang="en"/>
              <a:t>τα χρώματα!!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Δραστηριότητα Αξιολόγησης:</a:t>
            </a:r>
            <a:r>
              <a:rPr lang="en" dirty="0"/>
              <a:t> 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385001" y="2706525"/>
            <a:ext cx="7336800" cy="17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5"/>
              <a:t>Π.5 Σύγχρονη Συνεργατική Δραστηριότητα</a:t>
            </a:r>
            <a:endParaRPr sz="346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62"/>
              <a:t>Λαζαρίδου Στυλιανή </a:t>
            </a:r>
            <a:endParaRPr sz="54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62"/>
              <a:t>Σκαλκώτου Μαρία </a:t>
            </a:r>
            <a:endParaRPr sz="54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62"/>
              <a:t>Τσέπουρα Ματίνα</a:t>
            </a:r>
            <a:endParaRPr sz="54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12675" y="1077750"/>
            <a:ext cx="6118800" cy="24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4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4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29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Προσπάθησε ξανά!!! </a:t>
            </a:r>
            <a:endParaRPr sz="2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750"/>
            <a:ext cx="3497450" cy="2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20325" y="3093025"/>
            <a:ext cx="504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58EBAB-85FA-43C4-93B9-C4771B78D3C6}"/>
              </a:ext>
            </a:extLst>
          </p:cNvPr>
          <p:cNvSpPr/>
          <p:nvPr/>
        </p:nvSpPr>
        <p:spPr>
          <a:xfrm>
            <a:off x="2798618" y="3554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4" action="ppaction://hlinksldjump"/>
              </a:rPr>
              <a:t>Επιστροφή</a:t>
            </a:r>
            <a:endParaRPr lang="el-GR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" action="ppaction://hlinkshowjump?jump=nextslide"/>
              </a:rPr>
              <a:t>Επόμενη ερώτηση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36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3504F3-BFD6-50B3-F6F2-76C7FABE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83" y="271149"/>
            <a:ext cx="6321600" cy="1019826"/>
          </a:xfrm>
        </p:spPr>
        <p:txBody>
          <a:bodyPr>
            <a:normAutofit fontScale="90000"/>
          </a:bodyPr>
          <a:lstStyle/>
          <a:p>
            <a:r>
              <a:rPr lang="el-GR" dirty="0"/>
              <a:t>Ερώτηση 3:</a:t>
            </a:r>
            <a:br>
              <a:rPr lang="el-GR" dirty="0"/>
            </a:br>
            <a:r>
              <a:rPr lang="el-GR" dirty="0"/>
              <a:t>Τι χρώμα έχει το λεμόνι;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411896-A613-53A5-C5EA-9D7EADDA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179" y="1595775"/>
            <a:ext cx="2297354" cy="30024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l-GR" sz="3000" dirty="0">
                <a:solidFill>
                  <a:srgbClr val="FFFF00"/>
                </a:solidFill>
              </a:rPr>
              <a:t>1. </a:t>
            </a:r>
            <a:r>
              <a:rPr lang="el-GR" sz="3000" dirty="0">
                <a:solidFill>
                  <a:srgbClr val="FFFF00"/>
                </a:solidFill>
                <a:hlinkClick r:id="" action="ppaction://hlinkshowjump?jump=nextslide"/>
              </a:rPr>
              <a:t>Κίτρινο</a:t>
            </a:r>
            <a:endParaRPr lang="el-GR" sz="3000" dirty="0">
              <a:solidFill>
                <a:srgbClr val="FFFF00"/>
              </a:solidFill>
            </a:endParaRPr>
          </a:p>
          <a:p>
            <a:pPr marL="114300" indent="0" algn="just">
              <a:buNone/>
            </a:pPr>
            <a:r>
              <a:rPr lang="el-GR" sz="3000" dirty="0">
                <a:solidFill>
                  <a:srgbClr val="FF0000"/>
                </a:solidFill>
              </a:rPr>
              <a:t>2. </a:t>
            </a:r>
            <a:r>
              <a:rPr lang="el-GR" sz="3000" dirty="0">
                <a:solidFill>
                  <a:srgbClr val="FF0000"/>
                </a:solidFill>
                <a:hlinkClick r:id="rId2" action="ppaction://hlinksldjump"/>
              </a:rPr>
              <a:t>Κόκκινο</a:t>
            </a:r>
            <a:endParaRPr lang="el-GR" sz="3000" dirty="0">
              <a:solidFill>
                <a:srgbClr val="FF0000"/>
              </a:solidFill>
            </a:endParaRPr>
          </a:p>
          <a:p>
            <a:pPr marL="114300" indent="0" algn="just">
              <a:buNone/>
            </a:pPr>
            <a:r>
              <a:rPr lang="el-GR" sz="3000" dirty="0">
                <a:solidFill>
                  <a:srgbClr val="00B050"/>
                </a:solidFill>
              </a:rPr>
              <a:t>3. </a:t>
            </a:r>
            <a:r>
              <a:rPr lang="el-GR" sz="3000" dirty="0">
                <a:solidFill>
                  <a:srgbClr val="00B050"/>
                </a:solidFill>
                <a:hlinkClick r:id="rId2" action="ppaction://hlinksldjump"/>
              </a:rPr>
              <a:t>Πράσινο</a:t>
            </a:r>
            <a:endParaRPr lang="el-GR" sz="3000" dirty="0">
              <a:solidFill>
                <a:srgbClr val="00B050"/>
              </a:solidFill>
            </a:endParaRPr>
          </a:p>
        </p:txBody>
      </p:sp>
      <p:pic>
        <p:nvPicPr>
          <p:cNvPr id="5" name="Εικόνα 4" descr="Εικόνα που περιέχει φρούτο, Κίτρο, εσπεριδοειδές, Λεμόνι Meyer&#10;&#10;Περιγραφή που δημιουργήθηκε αυτόματα">
            <a:extLst>
              <a:ext uri="{FF2B5EF4-FFF2-40B4-BE49-F238E27FC236}">
                <a16:creationId xmlns:a16="http://schemas.microsoft.com/office/drawing/2014/main" id="{2D799304-6ABD-4480-844D-26B8B3FF6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54" y="1595775"/>
            <a:ext cx="1987962" cy="19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3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37500" y="780350"/>
            <a:ext cx="63942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              </a:t>
            </a:r>
            <a:endParaRPr sz="4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 dirty="0"/>
              <a:t>                 </a:t>
            </a:r>
            <a:r>
              <a:rPr lang="en" sz="4500" dirty="0">
                <a:solidFill>
                  <a:schemeClr val="accent1"/>
                </a:solidFill>
              </a:rPr>
              <a:t>Μπράβο!!! </a:t>
            </a:r>
            <a:endParaRPr sz="4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                             Τα κατάφερες!!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500" dirty="0">
                <a:hlinkClick r:id="rId3" action="ppaction://hlinksldjump"/>
              </a:rPr>
              <a:t>Επόμενη ερώτηση</a:t>
            </a:r>
            <a:endParaRPr lang="el-GR" sz="1500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5" y="1664938"/>
            <a:ext cx="2105312" cy="204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87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12675" y="1077750"/>
            <a:ext cx="6118800" cy="24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4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4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29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Προσπάθησε ξανά!!! </a:t>
            </a:r>
            <a:endParaRPr sz="2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750"/>
            <a:ext cx="3497450" cy="2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20325" y="3093025"/>
            <a:ext cx="504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58EBAB-85FA-43C4-93B9-C4771B78D3C6}"/>
              </a:ext>
            </a:extLst>
          </p:cNvPr>
          <p:cNvSpPr/>
          <p:nvPr/>
        </p:nvSpPr>
        <p:spPr>
          <a:xfrm>
            <a:off x="2798618" y="3554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4" action="ppaction://hlinksldjump"/>
              </a:rPr>
              <a:t>Επιστροφή</a:t>
            </a:r>
            <a:endParaRPr lang="el-GR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5" action="ppaction://hlinksldjump"/>
              </a:rPr>
              <a:t>Επόμενη ερώτηση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04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70F1D1-A783-0806-C01F-0CD6A265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50" y="169550"/>
            <a:ext cx="6321600" cy="1278250"/>
          </a:xfrm>
        </p:spPr>
        <p:txBody>
          <a:bodyPr>
            <a:normAutofit fontScale="90000"/>
          </a:bodyPr>
          <a:lstStyle/>
          <a:p>
            <a:r>
              <a:rPr lang="el-GR" dirty="0"/>
              <a:t>Ερώτηση 4:</a:t>
            </a:r>
            <a:br>
              <a:rPr lang="el-GR" dirty="0"/>
            </a:br>
            <a:r>
              <a:rPr lang="el-GR" dirty="0"/>
              <a:t>Ποιο χρώμα σε κάνει να νιώθεις χαρούμενος;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2B68B9-717B-B662-C47E-C711624F1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468" y="1888068"/>
            <a:ext cx="3643245" cy="3002400"/>
          </a:xfrm>
        </p:spPr>
        <p:txBody>
          <a:bodyPr/>
          <a:lstStyle/>
          <a:p>
            <a:pPr marL="114300" indent="0">
              <a:buNone/>
            </a:pPr>
            <a:r>
              <a:rPr lang="el-GR" sz="3000" dirty="0"/>
              <a:t>1. </a:t>
            </a:r>
            <a:r>
              <a:rPr lang="el-GR" sz="3000" dirty="0">
                <a:hlinkClick r:id="rId2" action="ppaction://hlinksldjump"/>
              </a:rPr>
              <a:t>Μαύρο</a:t>
            </a:r>
            <a:r>
              <a:rPr lang="el-GR" sz="3000" dirty="0"/>
              <a:t> </a:t>
            </a:r>
          </a:p>
          <a:p>
            <a:pPr marL="114300" indent="0">
              <a:buNone/>
            </a:pPr>
            <a:r>
              <a:rPr lang="el-GR" sz="3000" dirty="0">
                <a:solidFill>
                  <a:schemeClr val="tx2"/>
                </a:solidFill>
              </a:rPr>
              <a:t>2. </a:t>
            </a:r>
            <a:r>
              <a:rPr lang="el-GR" sz="3000" dirty="0">
                <a:solidFill>
                  <a:schemeClr val="tx2"/>
                </a:solidFill>
                <a:hlinkClick r:id="rId2" action="ppaction://hlinksldjump"/>
              </a:rPr>
              <a:t>Γκρι</a:t>
            </a:r>
            <a:r>
              <a:rPr lang="el-GR" sz="3000" dirty="0">
                <a:solidFill>
                  <a:schemeClr val="tx2"/>
                </a:solidFill>
              </a:rPr>
              <a:t> </a:t>
            </a:r>
          </a:p>
          <a:p>
            <a:pPr marL="114300" indent="0">
              <a:buNone/>
            </a:pPr>
            <a:r>
              <a:rPr lang="el-GR" sz="3000" dirty="0">
                <a:solidFill>
                  <a:srgbClr val="00B0F0"/>
                </a:solidFill>
              </a:rPr>
              <a:t>3. </a:t>
            </a:r>
            <a:r>
              <a:rPr lang="el-GR" sz="3000" dirty="0">
                <a:solidFill>
                  <a:srgbClr val="00B0F0"/>
                </a:solidFill>
                <a:hlinkClick r:id="rId3" action="ppaction://hlinksldjump"/>
              </a:rPr>
              <a:t>Γαλάζιο</a:t>
            </a:r>
            <a:endParaRPr lang="el-GR" sz="3000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endParaRPr lang="el-GR" dirty="0"/>
          </a:p>
        </p:txBody>
      </p:sp>
      <p:pic>
        <p:nvPicPr>
          <p:cNvPr id="5" name="Εικόνα 4" descr="Εικόνα που περιέχει παιδική τέχνη, ζωγραφιά, εικονογράφηση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6F99A217-F344-AB9E-D505-3CC248A5E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49" y="1888068"/>
            <a:ext cx="3509485" cy="21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6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37500" y="780350"/>
            <a:ext cx="63942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              </a:t>
            </a:r>
            <a:endParaRPr sz="4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 dirty="0"/>
              <a:t>                 </a:t>
            </a:r>
            <a:r>
              <a:rPr lang="en" sz="4500" dirty="0">
                <a:solidFill>
                  <a:schemeClr val="accent1"/>
                </a:solidFill>
              </a:rPr>
              <a:t>Μπράβο!!! </a:t>
            </a:r>
            <a:endParaRPr sz="4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                             Τα κατάφερες!!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500" dirty="0">
                <a:hlinkClick r:id="rId3" action="ppaction://hlinksldjump"/>
              </a:rPr>
              <a:t>Επόμενη ερώτηση</a:t>
            </a:r>
            <a:endParaRPr lang="el-GR" sz="1500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5" y="1664938"/>
            <a:ext cx="2105312" cy="204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44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12675" y="1077750"/>
            <a:ext cx="6118800" cy="24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4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4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29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Προσπάθησε ξανά!!! </a:t>
            </a:r>
            <a:endParaRPr sz="2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750"/>
            <a:ext cx="3497450" cy="2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20325" y="3093025"/>
            <a:ext cx="504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58EBAB-85FA-43C4-93B9-C4771B78D3C6}"/>
              </a:ext>
            </a:extLst>
          </p:cNvPr>
          <p:cNvSpPr/>
          <p:nvPr/>
        </p:nvSpPr>
        <p:spPr>
          <a:xfrm>
            <a:off x="2798618" y="3554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4" action="ppaction://hlinksldjump"/>
              </a:rPr>
              <a:t>Επιστροφή</a:t>
            </a:r>
            <a:endParaRPr lang="el-GR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5" action="ppaction://hlinksldjump"/>
              </a:rPr>
              <a:t>Επόμενη ερώτηση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79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F3B9B9-1B5E-5045-6ECC-6B7B0216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50" y="161083"/>
            <a:ext cx="6321600" cy="1286717"/>
          </a:xfrm>
        </p:spPr>
        <p:txBody>
          <a:bodyPr>
            <a:normAutofit fontScale="90000"/>
          </a:bodyPr>
          <a:lstStyle/>
          <a:p>
            <a:r>
              <a:rPr lang="el-GR" dirty="0"/>
              <a:t>Ερώτηση 5:</a:t>
            </a:r>
            <a:br>
              <a:rPr lang="el-GR" dirty="0"/>
            </a:br>
            <a:r>
              <a:rPr lang="el-GR" dirty="0"/>
              <a:t>Ποιο από τα παρακάτω έχει </a:t>
            </a:r>
            <a:r>
              <a:rPr lang="el-GR" dirty="0">
                <a:solidFill>
                  <a:srgbClr val="00B050"/>
                </a:solidFill>
              </a:rPr>
              <a:t>πράσινο</a:t>
            </a:r>
            <a:r>
              <a:rPr lang="el-GR" dirty="0"/>
              <a:t> χρώμα;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C3EDD-5963-1621-122B-2C152D03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7716" y="1595776"/>
            <a:ext cx="6193995" cy="3002400"/>
          </a:xfrm>
        </p:spPr>
        <p:txBody>
          <a:bodyPr/>
          <a:lstStyle/>
          <a:p>
            <a:pPr marL="114300" indent="0">
              <a:buNone/>
            </a:pPr>
            <a:r>
              <a:rPr lang="el-GR" dirty="0"/>
              <a:t>                                                   </a:t>
            </a:r>
            <a:r>
              <a:rPr lang="el-GR" dirty="0">
                <a:hlinkClick r:id="rId2" action="ppaction://hlinksldjump"/>
              </a:rPr>
              <a:t>1.</a:t>
            </a:r>
            <a:endParaRPr lang="el-GR" dirty="0"/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/>
              <a:t>                                                   </a:t>
            </a:r>
          </a:p>
          <a:p>
            <a:pPr marL="114300" indent="0">
              <a:buNone/>
            </a:pPr>
            <a:r>
              <a:rPr lang="el-GR" dirty="0"/>
              <a:t>                                                   </a:t>
            </a:r>
            <a:r>
              <a:rPr lang="el-GR" dirty="0">
                <a:hlinkClick r:id="" action="ppaction://hlinkshowjump?jump=nextslide"/>
              </a:rPr>
              <a:t>2.</a:t>
            </a:r>
            <a:r>
              <a:rPr lang="el-GR" dirty="0"/>
              <a:t> </a:t>
            </a:r>
          </a:p>
          <a:p>
            <a:pPr marL="114300" indent="0">
              <a:buNone/>
            </a:pPr>
            <a:r>
              <a:rPr lang="el-GR" dirty="0"/>
              <a:t>                                                     </a:t>
            </a:r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/>
              <a:t>                                                   </a:t>
            </a:r>
            <a:r>
              <a:rPr lang="el-GR" dirty="0">
                <a:hlinkClick r:id="rId2" action="ppaction://hlinksldjump"/>
              </a:rPr>
              <a:t>3.</a:t>
            </a:r>
            <a:r>
              <a:rPr lang="el-GR" dirty="0"/>
              <a:t> </a:t>
            </a:r>
          </a:p>
        </p:txBody>
      </p:sp>
      <p:pic>
        <p:nvPicPr>
          <p:cNvPr id="5" name="Εικόνα 4" descr="Εικόνα που περιέχει φρούτο, Κίτρο, εσπεριδοειδές, Λεμόνι Meyer&#10;&#10;Περιγραφή που δημιουργήθηκε αυτόματα">
            <a:extLst>
              <a:ext uri="{FF2B5EF4-FFF2-40B4-BE49-F238E27FC236}">
                <a16:creationId xmlns:a16="http://schemas.microsoft.com/office/drawing/2014/main" id="{7307538F-8BAD-CE32-7BBA-3806A07C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04" y="1447800"/>
            <a:ext cx="1422400" cy="925530"/>
          </a:xfrm>
          <a:prstGeom prst="rect">
            <a:avLst/>
          </a:prstGeom>
        </p:spPr>
      </p:pic>
      <p:pic>
        <p:nvPicPr>
          <p:cNvPr id="7" name="Εικόνα 6" descr="Εικόνα που περιέχει φρούτο, Μήλο, φυσικές τροφές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3D8229F3-617A-E43F-8681-7B5CA57E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886" y="2373330"/>
            <a:ext cx="1111035" cy="925530"/>
          </a:xfrm>
          <a:prstGeom prst="rect">
            <a:avLst/>
          </a:prstGeom>
        </p:spPr>
      </p:pic>
      <p:pic>
        <p:nvPicPr>
          <p:cNvPr id="9" name="Εικόνα 8" descr="Εικόνα που περιέχει φράουλα, φρούτο, μούρο, φράουλες&#10;&#10;Περιγραφή που δημιουργήθηκε αυτόματα">
            <a:extLst>
              <a:ext uri="{FF2B5EF4-FFF2-40B4-BE49-F238E27FC236}">
                <a16:creationId xmlns:a16="http://schemas.microsoft.com/office/drawing/2014/main" id="{7246A66B-C117-1DA1-2867-450A171A9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158" y="3195191"/>
            <a:ext cx="834490" cy="925530"/>
          </a:xfrm>
          <a:prstGeom prst="rect">
            <a:avLst/>
          </a:prstGeom>
        </p:spPr>
      </p:pic>
      <p:pic>
        <p:nvPicPr>
          <p:cNvPr id="11" name="Εικόνα 10" descr="Εικόνα που περιέχει τέχνη, παιδική τέχνη, ζωγραφιά, Χρώματα καλλιτεχνί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DDE42E1-4939-0353-A206-AF541B9DD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17" y="1595776"/>
            <a:ext cx="3863083" cy="26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37500" y="780350"/>
            <a:ext cx="63942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              </a:t>
            </a:r>
            <a:endParaRPr sz="4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 dirty="0"/>
              <a:t>                 </a:t>
            </a:r>
            <a:r>
              <a:rPr lang="en" sz="4500" dirty="0">
                <a:solidFill>
                  <a:schemeClr val="accent1"/>
                </a:solidFill>
              </a:rPr>
              <a:t>Μπράβο!!! </a:t>
            </a:r>
            <a:endParaRPr sz="4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                             Τα κατάφερες!!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500" dirty="0">
                <a:hlinkClick r:id="rId3" action="ppaction://hlinksldjump"/>
              </a:rPr>
              <a:t>Επόμενη ερώτηση</a:t>
            </a:r>
            <a:endParaRPr lang="el-GR" sz="1500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5" y="1664938"/>
            <a:ext cx="2105312" cy="204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21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12675" y="1077750"/>
            <a:ext cx="6118800" cy="24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4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4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29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Προσπάθησε ξανά!!! </a:t>
            </a:r>
            <a:endParaRPr sz="2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750"/>
            <a:ext cx="3497450" cy="2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20325" y="3093025"/>
            <a:ext cx="504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58EBAB-85FA-43C4-93B9-C4771B78D3C6}"/>
              </a:ext>
            </a:extLst>
          </p:cNvPr>
          <p:cNvSpPr/>
          <p:nvPr/>
        </p:nvSpPr>
        <p:spPr>
          <a:xfrm>
            <a:off x="2798618" y="3554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4" action="ppaction://hlinksldjump"/>
              </a:rPr>
              <a:t>Επιστροφή</a:t>
            </a:r>
            <a:endParaRPr lang="el-GR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5" action="ppaction://hlinksldjump"/>
              </a:rPr>
              <a:t>Επόμενη ερώτηση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41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FCFF53-10A9-82CC-F053-06BD1AA1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50" y="575949"/>
            <a:ext cx="6321600" cy="934351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 Αξιολόγησης-</a:t>
            </a:r>
            <a:br>
              <a:rPr lang="el-GR" dirty="0"/>
            </a:br>
            <a:r>
              <a:rPr lang="el-GR" dirty="0"/>
              <a:t>Παίζοντας με τα </a:t>
            </a:r>
            <a:r>
              <a:rPr lang="el-GR" dirty="0">
                <a:solidFill>
                  <a:srgbClr val="002060"/>
                </a:solidFill>
              </a:rPr>
              <a:t>χ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l-GR" dirty="0">
                <a:solidFill>
                  <a:srgbClr val="0070C0"/>
                </a:solidFill>
              </a:rPr>
              <a:t>ώ</a:t>
            </a:r>
            <a:r>
              <a:rPr lang="el-GR" dirty="0">
                <a:solidFill>
                  <a:srgbClr val="FFFF00"/>
                </a:solidFill>
              </a:rPr>
              <a:t>μ</a:t>
            </a:r>
            <a:r>
              <a:rPr lang="el-GR" dirty="0">
                <a:solidFill>
                  <a:srgbClr val="7030A0"/>
                </a:solidFill>
              </a:rPr>
              <a:t>α</a:t>
            </a:r>
            <a:r>
              <a:rPr lang="el-GR" dirty="0">
                <a:solidFill>
                  <a:srgbClr val="00B050"/>
                </a:solidFill>
              </a:rPr>
              <a:t>τ</a:t>
            </a: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l-GR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542AEC-427D-8787-1DBC-880C3619E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Οι δραστηριότητες αξιολόγησης βοηθούν τους εκπαιδευτικούς να εντοπίσουν ποια παιδιά έχουν κατακτήσει ήδη μία γνώση (συγκεκριμένα εδώ των χρωμάτων), και ποια χρειάζονται επιπλέον υποστήριξη.</a:t>
            </a:r>
          </a:p>
          <a:p>
            <a:r>
              <a:rPr lang="el-GR" dirty="0"/>
              <a:t>Επιπλέον, οι επιτυχίες στις δραστηριότητες ενισχύουν την αυτοεκτίμηση των παιδιών και την εμπιστοσύνη στις ικανότητές τους.</a:t>
            </a:r>
          </a:p>
          <a:p>
            <a:r>
              <a:rPr lang="el-GR" dirty="0"/>
              <a:t>Τέλος, παρέχουν ευκαιρίες στα παιδιά να διορθώσουν τα λάθη τους και να μάθουν μέσα από αυτά, σε ένα υποστηρικτικό περιβάλλον.</a:t>
            </a:r>
          </a:p>
        </p:txBody>
      </p:sp>
    </p:spTree>
    <p:extLst>
      <p:ext uri="{BB962C8B-B14F-4D97-AF65-F5344CB8AC3E}">
        <p14:creationId xmlns:p14="http://schemas.microsoft.com/office/powerpoint/2010/main" val="227347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975596-47DE-6A7E-833F-712FC3A1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50" y="152615"/>
            <a:ext cx="6321600" cy="1718517"/>
          </a:xfrm>
        </p:spPr>
        <p:txBody>
          <a:bodyPr>
            <a:normAutofit fontScale="90000"/>
          </a:bodyPr>
          <a:lstStyle/>
          <a:p>
            <a:r>
              <a:rPr lang="el-GR" dirty="0"/>
              <a:t>Ερώτηση 6:</a:t>
            </a:r>
            <a:br>
              <a:rPr lang="el-GR" dirty="0"/>
            </a:br>
            <a:r>
              <a:rPr lang="el-GR" dirty="0"/>
              <a:t>Ποια από τα παρακάτω χρώματα σχηματίζουν το μωβ, όταν αναμειχθούν;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4BACA6-54B9-73E0-0EB0-F743DDC5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1400" y="2015066"/>
            <a:ext cx="4191000" cy="258310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000" dirty="0">
                <a:solidFill>
                  <a:srgbClr val="7030A0"/>
                </a:solidFill>
              </a:rPr>
              <a:t>1. </a:t>
            </a:r>
            <a:r>
              <a:rPr lang="el-GR" sz="3000" dirty="0">
                <a:solidFill>
                  <a:srgbClr val="7030A0"/>
                </a:solidFill>
                <a:hlinkClick r:id="" action="ppaction://hlinkshowjump?jump=nextslide"/>
              </a:rPr>
              <a:t>Μπλε και κόκκινο</a:t>
            </a:r>
            <a:endParaRPr lang="el-GR" sz="30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el-GR" sz="3000" dirty="0">
                <a:solidFill>
                  <a:schemeClr val="tx1"/>
                </a:solidFill>
              </a:rPr>
              <a:t>2. </a:t>
            </a:r>
            <a:r>
              <a:rPr lang="el-GR" sz="3000" dirty="0">
                <a:solidFill>
                  <a:schemeClr val="tx1"/>
                </a:solidFill>
                <a:hlinkClick r:id="rId2" action="ppaction://hlinksldjump"/>
              </a:rPr>
              <a:t>Κόκκινο και κίτρινο</a:t>
            </a:r>
            <a:endParaRPr lang="el-GR" sz="3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l-GR" sz="3000" dirty="0">
                <a:solidFill>
                  <a:srgbClr val="00B050"/>
                </a:solidFill>
              </a:rPr>
              <a:t>3. </a:t>
            </a:r>
            <a:r>
              <a:rPr lang="el-GR" sz="3000" dirty="0">
                <a:solidFill>
                  <a:srgbClr val="00B050"/>
                </a:solidFill>
                <a:hlinkClick r:id="rId2" action="ppaction://hlinksldjump"/>
              </a:rPr>
              <a:t>Μπλε και κίτρινο </a:t>
            </a:r>
            <a:endParaRPr lang="el-GR" sz="3000" dirty="0">
              <a:solidFill>
                <a:srgbClr val="00B050"/>
              </a:solidFill>
            </a:endParaRPr>
          </a:p>
        </p:txBody>
      </p:sp>
      <p:pic>
        <p:nvPicPr>
          <p:cNvPr id="5" name="Εικόνα 4" descr="Εικόνα που περιέχει κύκλος, πολυχρωμία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8272580-0BA3-C14A-9524-7343FF7A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49" y="2091267"/>
            <a:ext cx="3467151" cy="22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5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37500" y="780350"/>
            <a:ext cx="63942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              </a:t>
            </a:r>
            <a:endParaRPr sz="4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 dirty="0"/>
              <a:t>                 </a:t>
            </a:r>
            <a:r>
              <a:rPr lang="en" sz="4500" dirty="0">
                <a:solidFill>
                  <a:schemeClr val="accent1"/>
                </a:solidFill>
              </a:rPr>
              <a:t>Μπράβο!!! </a:t>
            </a:r>
            <a:endParaRPr sz="4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                             Τα κατάφερες!!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500" dirty="0">
                <a:hlinkClick r:id="rId3" action="ppaction://hlinksldjump"/>
              </a:rPr>
              <a:t>Τέλος</a:t>
            </a:r>
            <a:endParaRPr lang="el-GR" sz="1500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5" y="1664938"/>
            <a:ext cx="2105312" cy="204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94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12675" y="1077750"/>
            <a:ext cx="6118800" cy="24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4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4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29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Προσπάθησε ξανά!!! </a:t>
            </a:r>
            <a:endParaRPr sz="2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750"/>
            <a:ext cx="3497450" cy="2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20325" y="3093025"/>
            <a:ext cx="504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58EBAB-85FA-43C4-93B9-C4771B78D3C6}"/>
              </a:ext>
            </a:extLst>
          </p:cNvPr>
          <p:cNvSpPr/>
          <p:nvPr/>
        </p:nvSpPr>
        <p:spPr>
          <a:xfrm>
            <a:off x="2798618" y="3554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4" action="ppaction://hlinksldjump"/>
              </a:rPr>
              <a:t>Επιστροφή</a:t>
            </a:r>
            <a:endParaRPr lang="el-GR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5" action="ppaction://hlinksldjump"/>
              </a:rPr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991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Παραμονή Πρωτοχρονιάς, Πρωτοχρονιά, πυροτεχνήματα, φεστιβάλ&#10;&#10;Περιγραφή που δημιουργήθηκε αυτόματα">
            <a:extLst>
              <a:ext uri="{FF2B5EF4-FFF2-40B4-BE49-F238E27FC236}">
                <a16:creationId xmlns:a16="http://schemas.microsoft.com/office/drawing/2014/main" id="{3C0A0151-877C-04D4-39A3-540180F4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96307"/>
            <a:ext cx="9372600" cy="550640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659D330-4AF0-C9D0-B040-85A34FD8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0" y="0"/>
            <a:ext cx="3353180" cy="61585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Συ</a:t>
            </a:r>
            <a:r>
              <a:rPr lang="el-GR" dirty="0">
                <a:solidFill>
                  <a:srgbClr val="00B050"/>
                </a:solidFill>
              </a:rPr>
              <a:t>γχ</a:t>
            </a:r>
            <a:r>
              <a:rPr lang="el-GR" dirty="0">
                <a:solidFill>
                  <a:srgbClr val="FFFF00"/>
                </a:solidFill>
              </a:rPr>
              <a:t>αρ</a:t>
            </a:r>
            <a:r>
              <a:rPr lang="el-GR" dirty="0">
                <a:solidFill>
                  <a:srgbClr val="00B0F0"/>
                </a:solidFill>
              </a:rPr>
              <a:t>ητ</a:t>
            </a:r>
            <a:r>
              <a:rPr lang="el-GR" dirty="0">
                <a:solidFill>
                  <a:srgbClr val="7030A0"/>
                </a:solidFill>
              </a:rPr>
              <a:t>ήρ</a:t>
            </a:r>
            <a:r>
              <a:rPr lang="el-GR" dirty="0">
                <a:solidFill>
                  <a:srgbClr val="FF0000"/>
                </a:solidFill>
              </a:rPr>
              <a:t>ια</a:t>
            </a:r>
            <a:r>
              <a:rPr lang="el-GR" dirty="0">
                <a:solidFill>
                  <a:srgbClr val="0070C0"/>
                </a:solidFill>
              </a:rPr>
              <a:t>!!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EFB323B-DB34-783A-320F-35C9E252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851" y="4432493"/>
            <a:ext cx="4188216" cy="114928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l-GR" sz="3200" dirty="0">
                <a:solidFill>
                  <a:srgbClr val="D966C1"/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Τα </a:t>
            </a:r>
            <a:r>
              <a:rPr lang="el-GR" sz="3200" dirty="0">
                <a:solidFill>
                  <a:srgbClr val="7030A0"/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κα</a:t>
            </a:r>
            <a:r>
              <a:rPr lang="el-G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τά</a:t>
            </a:r>
            <a:r>
              <a:rPr lang="el-GR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φε</a:t>
            </a:r>
            <a:r>
              <a:rPr lang="el-GR" sz="3200" dirty="0">
                <a:solidFill>
                  <a:schemeClr val="accent4">
                    <a:lumMod val="75000"/>
                  </a:schemeClr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ρε</a:t>
            </a:r>
            <a:r>
              <a:rPr lang="el-GR" sz="3200" dirty="0">
                <a:solidFill>
                  <a:srgbClr val="D966C1"/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ς</a:t>
            </a:r>
            <a:r>
              <a:rPr lang="el-GR" sz="3200" dirty="0">
                <a:solidFill>
                  <a:schemeClr val="accent4"/>
                </a:solidFill>
                <a:latin typeface="Blackadder ITC" panose="020F0502020204030204" pitchFamily="34" charset="0"/>
                <a:cs typeface="Apple Chancery" panose="03020702040506060504" pitchFamily="66" charset="-79"/>
              </a:rPr>
              <a:t>!!</a:t>
            </a:r>
          </a:p>
          <a:p>
            <a:pPr marL="114300" indent="0" algn="ctr">
              <a:buNone/>
            </a:pPr>
            <a:endParaRPr lang="el-GR" sz="3200" dirty="0">
              <a:solidFill>
                <a:schemeClr val="accent4"/>
              </a:solidFill>
              <a:latin typeface="Blackadder ITC" panose="020F0502020204030204" pitchFamily="34" charset="0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17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FFDAB-13CA-1B74-AF2F-C2B48BC4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ΣΤΟΧΟΙ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2A8614-34E4-F094-5AB1-32DD7E48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112" y="1211349"/>
            <a:ext cx="6321600" cy="349611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Να αναγνωρίζουν και να ονοματίζουν τα χρώματα (Παιδί και Επικοινωνία- Γλώσσα),</a:t>
            </a:r>
          </a:p>
          <a:p>
            <a:r>
              <a:rPr lang="el-GR" dirty="0"/>
              <a:t>Να εξοικειωθούν με τη χρήση των λέξεων και των εκφράσεων που περιγράφουν τα χρώματα, ενισχύοντας έτσι το λεξιλόγιό τους (Παιδί και Επικοινωνία- Γλώσσα),</a:t>
            </a:r>
          </a:p>
          <a:p>
            <a:r>
              <a:rPr lang="el-GR" dirty="0"/>
              <a:t>Να ευαισθητοποιηθούν στη ποικιλία των χρωμάτων και να καλλιεργηθεί η αισθητική τους κρίση (Παιδί, Σώμα, Δημιουργία και Έκφραση- Τέχνες),</a:t>
            </a:r>
          </a:p>
          <a:p>
            <a:r>
              <a:rPr lang="el-GR" dirty="0"/>
              <a:t>Να ενισχυθεί η ικανότητα διάκρισης και κατηγοριοποίησης (Παιδί και Θετικές Επιστήμες- Μαθηματικά).</a:t>
            </a:r>
          </a:p>
          <a:p>
            <a:r>
              <a:rPr lang="el-GR" sz="1800" b="0" strike="noStrike" spc="-1" dirty="0">
                <a:solidFill>
                  <a:schemeClr val="bg2"/>
                </a:solidFill>
                <a:latin typeface="Avenir Next LT Pro"/>
                <a:ea typeface="Avenir Next LT Pro"/>
              </a:rPr>
              <a:t>Να ενισχυθούν οι δεξιότητες των παιδιών στη χρήση των ψηφιακών τεχνολογιών (</a:t>
            </a:r>
            <a:r>
              <a:rPr lang="el-GR" dirty="0"/>
              <a:t>Παιδί και Επικοινωνία- ΤΠΕ).</a:t>
            </a:r>
            <a:endParaRPr lang="el-GR" dirty="0">
              <a:solidFill>
                <a:schemeClr val="bg2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04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10100" y="66062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ΟΔΗΓΙΕΣ: 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Επιλέξτε τη σωστή απάντηση για κάθε ερώτηση: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5592675" y="2450950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665350" y="229975"/>
            <a:ext cx="8247000" cy="10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Ερώτηση 1: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Ποιό είναι το χρώμα του ουρανού;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5237356" y="1595775"/>
            <a:ext cx="3494400" cy="3002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AutoNum type="arabicPeriod"/>
            </a:pPr>
            <a:r>
              <a:rPr lang="en" sz="3000" dirty="0">
                <a:solidFill>
                  <a:schemeClr val="accent1"/>
                </a:solidFill>
                <a:hlinkClick r:id="" action="ppaction://hlinkshowjump?jump=nextslide"/>
              </a:rPr>
              <a:t>Μπλε</a:t>
            </a:r>
            <a:endParaRPr sz="30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</a:rPr>
              <a:t>2. </a:t>
            </a:r>
            <a:r>
              <a:rPr lang="en" sz="3000" dirty="0">
                <a:solidFill>
                  <a:srgbClr val="FF0000"/>
                </a:solidFill>
                <a:hlinkClick r:id="rId3" action="ppaction://hlinksldjump"/>
              </a:rPr>
              <a:t>Κόκκινο 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rgbClr val="FFFF00"/>
                </a:solidFill>
              </a:rPr>
              <a:t>3. </a:t>
            </a:r>
            <a:r>
              <a:rPr lang="en" sz="3000" dirty="0">
                <a:solidFill>
                  <a:srgbClr val="FFFF00"/>
                </a:solidFill>
                <a:hlinkClick r:id="rId3" action="ppaction://hlinksldjump"/>
              </a:rPr>
              <a:t>Κίτρινο </a:t>
            </a:r>
            <a:endParaRPr sz="3000" dirty="0">
              <a:solidFill>
                <a:srgbClr val="FFFF00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50" y="1571650"/>
            <a:ext cx="4118867" cy="30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37500" y="780350"/>
            <a:ext cx="63942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              </a:t>
            </a:r>
            <a:endParaRPr sz="4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 dirty="0"/>
              <a:t>                 </a:t>
            </a:r>
            <a:r>
              <a:rPr lang="en" sz="4500" dirty="0">
                <a:solidFill>
                  <a:schemeClr val="accent1"/>
                </a:solidFill>
              </a:rPr>
              <a:t>Μπράβο!!! </a:t>
            </a:r>
            <a:endParaRPr sz="4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                             Τα κατάφερες!!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500" dirty="0">
                <a:hlinkClick r:id="rId3" action="ppaction://hlinksldjump"/>
              </a:rPr>
              <a:t>Επόμενη ερώτηση</a:t>
            </a:r>
            <a:endParaRPr lang="el-GR" sz="1500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5" y="1664938"/>
            <a:ext cx="2105312" cy="204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12675" y="1077750"/>
            <a:ext cx="6118800" cy="247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4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4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29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Προσπάθησε ξανά!!! </a:t>
            </a:r>
            <a:endParaRPr sz="2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750"/>
            <a:ext cx="3497450" cy="2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20325" y="3093025"/>
            <a:ext cx="504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58EBAB-85FA-43C4-93B9-C4771B78D3C6}"/>
              </a:ext>
            </a:extLst>
          </p:cNvPr>
          <p:cNvSpPr/>
          <p:nvPr/>
        </p:nvSpPr>
        <p:spPr>
          <a:xfrm>
            <a:off x="2798618" y="3554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rId4" action="ppaction://hlinksldjump"/>
              </a:rPr>
              <a:t>Επιστροφή</a:t>
            </a:r>
            <a:endParaRPr lang="el-GR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hlinkClick r:id="" action="ppaction://hlinkshowjump?jump=nextslide"/>
              </a:rPr>
              <a:t>Επόμενη ερώτηση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05500" y="462850"/>
            <a:ext cx="84165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Ερώτηση 2: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Τί χρώμα είναι το λουλούδι; 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4898675" y="1817500"/>
            <a:ext cx="3492600" cy="27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rabicPeriod"/>
            </a:pPr>
            <a:r>
              <a:rPr lang="en" sz="3000" dirty="0">
                <a:solidFill>
                  <a:srgbClr val="FF0000"/>
                </a:solidFill>
                <a:hlinkClick r:id="rId3" action="ppaction://hlinksldjump"/>
              </a:rPr>
              <a:t>Κόκκινο</a:t>
            </a:r>
            <a:r>
              <a:rPr lang="en" sz="3000" dirty="0">
                <a:solidFill>
                  <a:srgbClr val="FF0000"/>
                </a:solidFill>
                <a:hlinkClick r:id="rId4" action="ppaction://hlinksldjump"/>
              </a:rPr>
              <a:t> </a:t>
            </a:r>
            <a:endParaRPr sz="3000" dirty="0">
              <a:solidFill>
                <a:srgbClr val="FF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AutoNum type="arabicPeriod"/>
            </a:pPr>
            <a:r>
              <a:rPr lang="en" sz="3000" dirty="0">
                <a:solidFill>
                  <a:srgbClr val="FFFF00"/>
                </a:solidFill>
                <a:hlinkClick r:id="rId3" action="ppaction://hlinksldjump"/>
              </a:rPr>
              <a:t>Κίτρινο</a:t>
            </a:r>
            <a:endParaRPr sz="3000" dirty="0">
              <a:solidFill>
                <a:srgbClr val="FFFF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AutoNum type="arabicPeriod"/>
            </a:pPr>
            <a:r>
              <a:rPr lang="en" sz="3000" dirty="0">
                <a:solidFill>
                  <a:srgbClr val="FF00FF"/>
                </a:solidFill>
                <a:hlinkClick r:id="rId5" action="ppaction://hlinksldjump"/>
              </a:rPr>
              <a:t>Μώβ</a:t>
            </a:r>
            <a:endParaRPr sz="3000" dirty="0">
              <a:solidFill>
                <a:srgbClr val="FF00FF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675" y="1674250"/>
            <a:ext cx="3874575" cy="29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337500" y="780350"/>
            <a:ext cx="63942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              </a:t>
            </a:r>
            <a:endParaRPr sz="4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 dirty="0"/>
              <a:t>                 </a:t>
            </a:r>
            <a:r>
              <a:rPr lang="en" sz="4500" dirty="0">
                <a:solidFill>
                  <a:schemeClr val="accent1"/>
                </a:solidFill>
              </a:rPr>
              <a:t>Μπράβο!!! </a:t>
            </a:r>
            <a:endParaRPr sz="4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                             Τα κατάφερες!!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500" dirty="0">
                <a:hlinkClick r:id="rId3" action="ppaction://hlinksldjump"/>
              </a:rPr>
              <a:t>Επόμενη ερώτηση</a:t>
            </a:r>
            <a:endParaRPr lang="el-GR" sz="1500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5" y="1664938"/>
            <a:ext cx="2105312" cy="204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6465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444</Words>
  <Application>Microsoft Macintosh PowerPoint</Application>
  <PresentationFormat>Προβολή στην οθόνη (16:9)</PresentationFormat>
  <Paragraphs>108</Paragraphs>
  <Slides>23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Lato</vt:lpstr>
      <vt:lpstr>Arial</vt:lpstr>
      <vt:lpstr>Avenir Next LT Pro</vt:lpstr>
      <vt:lpstr>Raleway</vt:lpstr>
      <vt:lpstr>Blackadder ITC</vt:lpstr>
      <vt:lpstr>Swiss</vt:lpstr>
      <vt:lpstr>Παίζοντας με τα χρώματα!!  Δραστηριότητα Αξιολόγησης: </vt:lpstr>
      <vt:lpstr>Δραστηριότητα Αξιολόγησης- Παίζοντας με τα χρώματα!</vt:lpstr>
      <vt:lpstr>ΣΤΟΧΟΙ</vt:lpstr>
      <vt:lpstr>                           ΟΔΗΓΙΕΣ: </vt:lpstr>
      <vt:lpstr>Ερώτηση 1:  Ποιό είναι το χρώμα του ουρανού;   </vt:lpstr>
      <vt:lpstr>Παρουσίαση του PowerPoint</vt:lpstr>
      <vt:lpstr>Παρουσίαση του PowerPoint</vt:lpstr>
      <vt:lpstr>Ερώτηση 2:  Τί χρώμα είναι το λουλούδι; </vt:lpstr>
      <vt:lpstr>Παρουσίαση του PowerPoint</vt:lpstr>
      <vt:lpstr>Παρουσίαση του PowerPoint</vt:lpstr>
      <vt:lpstr>Ερώτηση 3: Τι χρώμα έχει το λεμόνι; </vt:lpstr>
      <vt:lpstr>Παρουσίαση του PowerPoint</vt:lpstr>
      <vt:lpstr>Παρουσίαση του PowerPoint</vt:lpstr>
      <vt:lpstr>Ερώτηση 4: Ποιο χρώμα σε κάνει να νιώθεις χαρούμενος;</vt:lpstr>
      <vt:lpstr>Παρουσίαση του PowerPoint</vt:lpstr>
      <vt:lpstr>Παρουσίαση του PowerPoint</vt:lpstr>
      <vt:lpstr>Ερώτηση 5: Ποιο από τα παρακάτω έχει πράσινο χρώμα;</vt:lpstr>
      <vt:lpstr>Παρουσίαση του PowerPoint</vt:lpstr>
      <vt:lpstr>Παρουσίαση του PowerPoint</vt:lpstr>
      <vt:lpstr>Ερώτηση 6: Ποια από τα παρακάτω χρώματα σχηματίζουν το μωβ, όταν αναμειχθούν;</vt:lpstr>
      <vt:lpstr>Παρουσίαση του PowerPoint</vt:lpstr>
      <vt:lpstr>Παρουσίαση του PowerPoint</vt:lpstr>
      <vt:lpstr>Συγχαρητήρια!!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Παίζοντας τα χρώματα!!  Δραστηριότητα Αξιολόγησης:</dc:title>
  <dc:creator>user</dc:creator>
  <cp:lastModifiedBy>zannis papachronis</cp:lastModifiedBy>
  <cp:revision>4</cp:revision>
  <dcterms:modified xsi:type="dcterms:W3CDTF">2024-06-16T20:18:27Z</dcterms:modified>
</cp:coreProperties>
</file>