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A070EC-EC5B-4000-BBEB-C685F2D5297C}" v="45" dt="2024-07-01T13:56:01.9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8" autoAdjust="0"/>
    <p:restoredTop sz="94660"/>
  </p:normalViewPr>
  <p:slideViewPr>
    <p:cSldViewPr snapToGrid="0">
      <p:cViewPr varScale="1">
        <p:scale>
          <a:sx n="73" d="100"/>
          <a:sy n="73" d="100"/>
        </p:scale>
        <p:origin x="62" y="2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ΜΑΡΙΑ ΣΟΥΜΑ" userId="5a2916308bbf4e7e" providerId="LiveId" clId="{EC9447D4-04E1-4976-8740-2CA0B02DE97E}"/>
    <pc:docChg chg="addSld delSld modSld">
      <pc:chgData name="ΜΑΡΙΑ ΣΟΥΜΑ" userId="5a2916308bbf4e7e" providerId="LiveId" clId="{EC9447D4-04E1-4976-8740-2CA0B02DE97E}" dt="2024-05-18T18:05:21.041" v="3" actId="20577"/>
      <pc:docMkLst>
        <pc:docMk/>
      </pc:docMkLst>
      <pc:sldChg chg="modSp mod">
        <pc:chgData name="ΜΑΡΙΑ ΣΟΥΜΑ" userId="5a2916308bbf4e7e" providerId="LiveId" clId="{EC9447D4-04E1-4976-8740-2CA0B02DE97E}" dt="2024-05-18T18:05:21.041" v="3" actId="20577"/>
        <pc:sldMkLst>
          <pc:docMk/>
          <pc:sldMk cId="2113033101" sldId="260"/>
        </pc:sldMkLst>
        <pc:spChg chg="mod">
          <ac:chgData name="ΜΑΡΙΑ ΣΟΥΜΑ" userId="5a2916308bbf4e7e" providerId="LiveId" clId="{EC9447D4-04E1-4976-8740-2CA0B02DE97E}" dt="2024-05-18T18:05:21.041" v="3" actId="20577"/>
          <ac:spMkLst>
            <pc:docMk/>
            <pc:sldMk cId="2113033101" sldId="260"/>
            <ac:spMk id="3" creationId="{3446F5BE-CA88-3C6B-5AE2-5A5FE539CD8A}"/>
          </ac:spMkLst>
        </pc:spChg>
      </pc:sldChg>
      <pc:sldChg chg="new del">
        <pc:chgData name="ΜΑΡΙΑ ΣΟΥΜΑ" userId="5a2916308bbf4e7e" providerId="LiveId" clId="{EC9447D4-04E1-4976-8740-2CA0B02DE97E}" dt="2024-05-18T18:04:07.853" v="1" actId="47"/>
        <pc:sldMkLst>
          <pc:docMk/>
          <pc:sldMk cId="439381628" sldId="262"/>
        </pc:sldMkLst>
      </pc:sldChg>
    </pc:docChg>
  </pc:docChgLst>
  <pc:docChgLst>
    <pc:chgData name="ΜΑΡΙΑ ΣΟΥΜΑ" userId="5a2916308bbf4e7e" providerId="LiveId" clId="{3EA070EC-EC5B-4000-BBEB-C685F2D5297C}"/>
    <pc:docChg chg="undo custSel addSld modSld modMainMaster">
      <pc:chgData name="ΜΑΡΙΑ ΣΟΥΜΑ" userId="5a2916308bbf4e7e" providerId="LiveId" clId="{3EA070EC-EC5B-4000-BBEB-C685F2D5297C}" dt="2024-07-01T13:56:01.912" v="1974" actId="1076"/>
      <pc:docMkLst>
        <pc:docMk/>
      </pc:docMkLst>
      <pc:sldChg chg="modSp mod setBg">
        <pc:chgData name="ΜΑΡΙΑ ΣΟΥΜΑ" userId="5a2916308bbf4e7e" providerId="LiveId" clId="{3EA070EC-EC5B-4000-BBEB-C685F2D5297C}" dt="2024-06-30T15:42:30.231" v="1884"/>
        <pc:sldMkLst>
          <pc:docMk/>
          <pc:sldMk cId="450609905" sldId="256"/>
        </pc:sldMkLst>
        <pc:spChg chg="mod">
          <ac:chgData name="ΜΑΡΙΑ ΣΟΥΜΑ" userId="5a2916308bbf4e7e" providerId="LiveId" clId="{3EA070EC-EC5B-4000-BBEB-C685F2D5297C}" dt="2024-06-30T15:12:03.621" v="9" actId="21"/>
          <ac:spMkLst>
            <pc:docMk/>
            <pc:sldMk cId="450609905" sldId="256"/>
            <ac:spMk id="3" creationId="{0BAF7D0D-2BDC-F251-235F-AA5C990CBEF3}"/>
          </ac:spMkLst>
        </pc:spChg>
      </pc:sldChg>
      <pc:sldChg chg="modSp mod">
        <pc:chgData name="ΜΑΡΙΑ ΣΟΥΜΑ" userId="5a2916308bbf4e7e" providerId="LiveId" clId="{3EA070EC-EC5B-4000-BBEB-C685F2D5297C}" dt="2024-06-30T15:43:56.762" v="1888" actId="207"/>
        <pc:sldMkLst>
          <pc:docMk/>
          <pc:sldMk cId="1067788300" sldId="257"/>
        </pc:sldMkLst>
        <pc:spChg chg="mod">
          <ac:chgData name="ΜΑΡΙΑ ΣΟΥΜΑ" userId="5a2916308bbf4e7e" providerId="LiveId" clId="{3EA070EC-EC5B-4000-BBEB-C685F2D5297C}" dt="2024-06-30T15:43:24.684" v="1885" actId="207"/>
          <ac:spMkLst>
            <pc:docMk/>
            <pc:sldMk cId="1067788300" sldId="257"/>
            <ac:spMk id="2" creationId="{6D8A42B7-4035-F977-54B2-41CFBE89FF0D}"/>
          </ac:spMkLst>
        </pc:spChg>
        <pc:spChg chg="mod">
          <ac:chgData name="ΜΑΡΙΑ ΣΟΥΜΑ" userId="5a2916308bbf4e7e" providerId="LiveId" clId="{3EA070EC-EC5B-4000-BBEB-C685F2D5297C}" dt="2024-06-30T15:43:56.762" v="1888" actId="207"/>
          <ac:spMkLst>
            <pc:docMk/>
            <pc:sldMk cId="1067788300" sldId="257"/>
            <ac:spMk id="3" creationId="{84520C08-C216-7303-479F-2E9204F58D87}"/>
          </ac:spMkLst>
        </pc:spChg>
      </pc:sldChg>
      <pc:sldChg chg="modSp mod">
        <pc:chgData name="ΜΑΡΙΑ ΣΟΥΜΑ" userId="5a2916308bbf4e7e" providerId="LiveId" clId="{3EA070EC-EC5B-4000-BBEB-C685F2D5297C}" dt="2024-06-30T15:44:34.738" v="1892" actId="207"/>
        <pc:sldMkLst>
          <pc:docMk/>
          <pc:sldMk cId="3157446953" sldId="258"/>
        </pc:sldMkLst>
        <pc:spChg chg="mod">
          <ac:chgData name="ΜΑΡΙΑ ΣΟΥΜΑ" userId="5a2916308bbf4e7e" providerId="LiveId" clId="{3EA070EC-EC5B-4000-BBEB-C685F2D5297C}" dt="2024-06-30T15:44:14.142" v="1889" actId="207"/>
          <ac:spMkLst>
            <pc:docMk/>
            <pc:sldMk cId="3157446953" sldId="258"/>
            <ac:spMk id="2" creationId="{2CC8C886-9E20-1E11-D1FB-7DD008600A82}"/>
          </ac:spMkLst>
        </pc:spChg>
        <pc:spChg chg="mod">
          <ac:chgData name="ΜΑΡΙΑ ΣΟΥΜΑ" userId="5a2916308bbf4e7e" providerId="LiveId" clId="{3EA070EC-EC5B-4000-BBEB-C685F2D5297C}" dt="2024-06-30T15:44:34.738" v="1892" actId="207"/>
          <ac:spMkLst>
            <pc:docMk/>
            <pc:sldMk cId="3157446953" sldId="258"/>
            <ac:spMk id="3" creationId="{C0EF0020-B8AF-6B44-6568-E7F8FC640B4D}"/>
          </ac:spMkLst>
        </pc:spChg>
      </pc:sldChg>
      <pc:sldChg chg="addSp modSp mod">
        <pc:chgData name="ΜΑΡΙΑ ΣΟΥΜΑ" userId="5a2916308bbf4e7e" providerId="LiveId" clId="{3EA070EC-EC5B-4000-BBEB-C685F2D5297C}" dt="2024-07-01T13:56:01.912" v="1974" actId="1076"/>
        <pc:sldMkLst>
          <pc:docMk/>
          <pc:sldMk cId="2105455336" sldId="259"/>
        </pc:sldMkLst>
        <pc:spChg chg="mod">
          <ac:chgData name="ΜΑΡΙΑ ΣΟΥΜΑ" userId="5a2916308bbf4e7e" providerId="LiveId" clId="{3EA070EC-EC5B-4000-BBEB-C685F2D5297C}" dt="2024-07-01T13:52:09.243" v="1946" actId="14100"/>
          <ac:spMkLst>
            <pc:docMk/>
            <pc:sldMk cId="2105455336" sldId="259"/>
            <ac:spMk id="2" creationId="{DE0E7161-5E92-4E6B-078B-87A4ABA6047E}"/>
          </ac:spMkLst>
        </pc:spChg>
        <pc:spChg chg="mod">
          <ac:chgData name="ΜΑΡΙΑ ΣΟΥΜΑ" userId="5a2916308bbf4e7e" providerId="LiveId" clId="{3EA070EC-EC5B-4000-BBEB-C685F2D5297C}" dt="2024-07-01T13:55:09.180" v="1972" actId="1076"/>
          <ac:spMkLst>
            <pc:docMk/>
            <pc:sldMk cId="2105455336" sldId="259"/>
            <ac:spMk id="3" creationId="{C3BA2F8C-DB90-E166-B1FC-F42EE514E3A3}"/>
          </ac:spMkLst>
        </pc:spChg>
        <pc:picChg chg="add mod">
          <ac:chgData name="ΜΑΡΙΑ ΣΟΥΜΑ" userId="5a2916308bbf4e7e" providerId="LiveId" clId="{3EA070EC-EC5B-4000-BBEB-C685F2D5297C}" dt="2024-07-01T13:51:01.403" v="1912" actId="1076"/>
          <ac:picMkLst>
            <pc:docMk/>
            <pc:sldMk cId="2105455336" sldId="259"/>
            <ac:picMk id="1026" creationId="{9CC28F53-E946-7C9A-42E2-4310BED8405A}"/>
          </ac:picMkLst>
        </pc:picChg>
        <pc:picChg chg="add mod">
          <ac:chgData name="ΜΑΡΙΑ ΣΟΥΜΑ" userId="5a2916308bbf4e7e" providerId="LiveId" clId="{3EA070EC-EC5B-4000-BBEB-C685F2D5297C}" dt="2024-07-01T13:51:49.514" v="1921" actId="1076"/>
          <ac:picMkLst>
            <pc:docMk/>
            <pc:sldMk cId="2105455336" sldId="259"/>
            <ac:picMk id="1028" creationId="{B6F12FB2-8AB1-6F12-27DB-898EE684565E}"/>
          </ac:picMkLst>
        </pc:picChg>
        <pc:picChg chg="add mod">
          <ac:chgData name="ΜΑΡΙΑ ΣΟΥΜΑ" userId="5a2916308bbf4e7e" providerId="LiveId" clId="{3EA070EC-EC5B-4000-BBEB-C685F2D5297C}" dt="2024-07-01T13:52:32.015" v="1950" actId="1076"/>
          <ac:picMkLst>
            <pc:docMk/>
            <pc:sldMk cId="2105455336" sldId="259"/>
            <ac:picMk id="1030" creationId="{18C9A895-8061-A87B-4724-AF3D3797E5CE}"/>
          </ac:picMkLst>
        </pc:picChg>
        <pc:picChg chg="add mod">
          <ac:chgData name="ΜΑΡΙΑ ΣΟΥΜΑ" userId="5a2916308bbf4e7e" providerId="LiveId" clId="{3EA070EC-EC5B-4000-BBEB-C685F2D5297C}" dt="2024-07-01T13:56:01.912" v="1974" actId="1076"/>
          <ac:picMkLst>
            <pc:docMk/>
            <pc:sldMk cId="2105455336" sldId="259"/>
            <ac:picMk id="1032" creationId="{F897F26A-4278-5680-C2B0-D5DC6B965F12}"/>
          </ac:picMkLst>
        </pc:picChg>
        <pc:picChg chg="add">
          <ac:chgData name="ΜΑΡΙΑ ΣΟΥΜΑ" userId="5a2916308bbf4e7e" providerId="LiveId" clId="{3EA070EC-EC5B-4000-BBEB-C685F2D5297C}" dt="2024-07-01T13:55:31.357" v="1973"/>
          <ac:picMkLst>
            <pc:docMk/>
            <pc:sldMk cId="2105455336" sldId="259"/>
            <ac:picMk id="1034" creationId="{390FCBEC-A0BC-D6CE-5BA3-C297904B075F}"/>
          </ac:picMkLst>
        </pc:picChg>
      </pc:sldChg>
      <pc:sldChg chg="modSp mod">
        <pc:chgData name="ΜΑΡΙΑ ΣΟΥΜΑ" userId="5a2916308bbf4e7e" providerId="LiveId" clId="{3EA070EC-EC5B-4000-BBEB-C685F2D5297C}" dt="2024-06-30T15:45:09.407" v="1895" actId="207"/>
        <pc:sldMkLst>
          <pc:docMk/>
          <pc:sldMk cId="2113033101" sldId="260"/>
        </pc:sldMkLst>
        <pc:spChg chg="mod">
          <ac:chgData name="ΜΑΡΙΑ ΣΟΥΜΑ" userId="5a2916308bbf4e7e" providerId="LiveId" clId="{3EA070EC-EC5B-4000-BBEB-C685F2D5297C}" dt="2024-06-30T15:45:09.407" v="1895" actId="207"/>
          <ac:spMkLst>
            <pc:docMk/>
            <pc:sldMk cId="2113033101" sldId="260"/>
            <ac:spMk id="2" creationId="{A0CB6888-F61C-809A-0FCF-8F52218BB844}"/>
          </ac:spMkLst>
        </pc:spChg>
      </pc:sldChg>
      <pc:sldChg chg="modSp mod">
        <pc:chgData name="ΜΑΡΙΑ ΣΟΥΜΑ" userId="5a2916308bbf4e7e" providerId="LiveId" clId="{3EA070EC-EC5B-4000-BBEB-C685F2D5297C}" dt="2024-06-30T15:25:23.342" v="457" actId="255"/>
        <pc:sldMkLst>
          <pc:docMk/>
          <pc:sldMk cId="1727445127" sldId="261"/>
        </pc:sldMkLst>
        <pc:spChg chg="mod">
          <ac:chgData name="ΜΑΡΙΑ ΣΟΥΜΑ" userId="5a2916308bbf4e7e" providerId="LiveId" clId="{3EA070EC-EC5B-4000-BBEB-C685F2D5297C}" dt="2024-06-30T15:25:23.342" v="457" actId="255"/>
          <ac:spMkLst>
            <pc:docMk/>
            <pc:sldMk cId="1727445127" sldId="261"/>
            <ac:spMk id="2" creationId="{F6AE2188-9F77-97F0-C495-16D10E5E702C}"/>
          </ac:spMkLst>
        </pc:spChg>
      </pc:sldChg>
      <pc:sldChg chg="modSp new mod">
        <pc:chgData name="ΜΑΡΙΑ ΣΟΥΜΑ" userId="5a2916308bbf4e7e" providerId="LiveId" clId="{3EA070EC-EC5B-4000-BBEB-C685F2D5297C}" dt="2024-06-30T15:45:24.454" v="1896" actId="207"/>
        <pc:sldMkLst>
          <pc:docMk/>
          <pc:sldMk cId="3628622523" sldId="262"/>
        </pc:sldMkLst>
        <pc:spChg chg="mod">
          <ac:chgData name="ΜΑΡΙΑ ΣΟΥΜΑ" userId="5a2916308bbf4e7e" providerId="LiveId" clId="{3EA070EC-EC5B-4000-BBEB-C685F2D5297C}" dt="2024-06-30T15:45:24.454" v="1896" actId="207"/>
          <ac:spMkLst>
            <pc:docMk/>
            <pc:sldMk cId="3628622523" sldId="262"/>
            <ac:spMk id="2" creationId="{A7A67679-D1F0-90D4-7037-415FC178ACD2}"/>
          </ac:spMkLst>
        </pc:spChg>
        <pc:spChg chg="mod">
          <ac:chgData name="ΜΑΡΙΑ ΣΟΥΜΑ" userId="5a2916308bbf4e7e" providerId="LiveId" clId="{3EA070EC-EC5B-4000-BBEB-C685F2D5297C}" dt="2024-06-30T15:41:40.980" v="1882" actId="20577"/>
          <ac:spMkLst>
            <pc:docMk/>
            <pc:sldMk cId="3628622523" sldId="262"/>
            <ac:spMk id="3" creationId="{134692A7-6EFF-BA7C-BAF5-C7F655415C9F}"/>
          </ac:spMkLst>
        </pc:spChg>
      </pc:sldChg>
      <pc:sldMasterChg chg="setBg modSldLayout">
        <pc:chgData name="ΜΑΡΙΑ ΣΟΥΜΑ" userId="5a2916308bbf4e7e" providerId="LiveId" clId="{3EA070EC-EC5B-4000-BBEB-C685F2D5297C}" dt="2024-06-30T15:42:30.231" v="1884"/>
        <pc:sldMasterMkLst>
          <pc:docMk/>
          <pc:sldMasterMk cId="1666007040" sldId="2147483648"/>
        </pc:sldMasterMkLst>
        <pc:sldLayoutChg chg="setBg">
          <pc:chgData name="ΜΑΡΙΑ ΣΟΥΜΑ" userId="5a2916308bbf4e7e" providerId="LiveId" clId="{3EA070EC-EC5B-4000-BBEB-C685F2D5297C}" dt="2024-06-30T15:42:30.231" v="1884"/>
          <pc:sldLayoutMkLst>
            <pc:docMk/>
            <pc:sldMasterMk cId="1666007040" sldId="2147483648"/>
            <pc:sldLayoutMk cId="917826224" sldId="2147483649"/>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523247814" sldId="2147483650"/>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1680959488" sldId="2147483651"/>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2677758091" sldId="2147483652"/>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348333552" sldId="2147483653"/>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1588808883" sldId="2147483654"/>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3310749862" sldId="2147483655"/>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796429158" sldId="2147483656"/>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864164820" sldId="2147483657"/>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1601553139" sldId="2147483658"/>
          </pc:sldLayoutMkLst>
        </pc:sldLayoutChg>
        <pc:sldLayoutChg chg="setBg">
          <pc:chgData name="ΜΑΡΙΑ ΣΟΥΜΑ" userId="5a2916308bbf4e7e" providerId="LiveId" clId="{3EA070EC-EC5B-4000-BBEB-C685F2D5297C}" dt="2024-06-30T15:42:30.231" v="1884"/>
          <pc:sldLayoutMkLst>
            <pc:docMk/>
            <pc:sldMasterMk cId="1666007040" sldId="2147483648"/>
            <pc:sldLayoutMk cId="927761613"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793F0-4373-4BE5-A275-489611BEBC12}" type="datetimeFigureOut">
              <a:rPr lang="el-GR" smtClean="0"/>
              <a:t>1/7/2024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C9B84-E2FE-4CAC-915C-77865A584615}" type="slidenum">
              <a:rPr lang="el-GR" smtClean="0"/>
              <a:t>‹#›</a:t>
            </a:fld>
            <a:endParaRPr lang="el-GR"/>
          </a:p>
        </p:txBody>
      </p:sp>
    </p:spTree>
    <p:extLst>
      <p:ext uri="{BB962C8B-B14F-4D97-AF65-F5344CB8AC3E}">
        <p14:creationId xmlns:p14="http://schemas.microsoft.com/office/powerpoint/2010/main" val="2979964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785C9B84-E2FE-4CAC-915C-77865A584615}" type="slidenum">
              <a:rPr lang="el-GR" smtClean="0"/>
              <a:t>1</a:t>
            </a:fld>
            <a:endParaRPr lang="el-GR"/>
          </a:p>
        </p:txBody>
      </p:sp>
    </p:spTree>
    <p:extLst>
      <p:ext uri="{BB962C8B-B14F-4D97-AF65-F5344CB8AC3E}">
        <p14:creationId xmlns:p14="http://schemas.microsoft.com/office/powerpoint/2010/main" val="215522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1A901-A98E-1B31-952D-3314BF4A35A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EE74A18-665A-3431-A03D-65C2D4FF0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100F159-5DD6-B971-0104-0B2F543E043C}"/>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662C7F3F-F5FA-D8D6-9F86-9BBD37CB31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6C9677A-8A50-436E-C536-0C9875948E4A}"/>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91782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1880B2-28DF-9D20-6BB2-A739CDE5F2E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C41105-CDE8-D7ED-F0AB-73453F8DFD7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F8B24EC-30E7-BCD9-7C2A-E575C934545B}"/>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6DFFFF12-EF1D-8EBC-A919-D464315B021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01FD3F8-0CD2-684D-C847-2D6356DB710C}"/>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160155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3447256-6E21-56F9-FDF5-C60AA93DBED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F54C515-54B9-3E17-EC91-226384AE463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43A90A9-86A6-0A7E-0CA4-FDF98614FE7C}"/>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4185466E-0A9B-5647-6874-B45B452379B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4465CB3-DA93-D684-7D01-23B3C64F361E}"/>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92776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8F3F86-7611-04E9-14E0-FCD8AAE57D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9BB95F2-70EF-3225-BDC1-9642BD192A3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8B61CB-5078-2135-C1C5-8701EC620840}"/>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B8EA2BB2-A0AD-3239-F4AA-2D96FF1CAF4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B32207-3168-D2FD-7471-E4C4E7FE99B9}"/>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52324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CEF7BF-489C-7483-D698-79D14CDD309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0848504-2764-30BF-CD7A-6329179F72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C81D851-4DDB-64C2-0F00-B162A7C3569E}"/>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B7219585-12BA-C168-5C4B-B886E7F3597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CF738B-36A1-DBB3-1F80-029B0159924A}"/>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1680959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D453D9-60F5-5273-6C5B-587E2EC7B7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2BF5083-6687-CA15-50C8-AFC915E4DFD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DC18185-E6BF-C958-A78C-EABBEB2954D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46F73A9-052D-E776-15DD-B79CF3CE2176}"/>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6" name="Θέση υποσέλιδου 5">
            <a:extLst>
              <a:ext uri="{FF2B5EF4-FFF2-40B4-BE49-F238E27FC236}">
                <a16:creationId xmlns:a16="http://schemas.microsoft.com/office/drawing/2014/main" id="{E0C2DB87-9AA9-7E10-BC61-31E232A8E08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41D38AD-59CD-49E7-9AEF-F0A4EC650511}"/>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2677758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DFEC05-28B1-193E-16FC-7A4195DA7B0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66910C-EED5-61B9-CE30-689F72390B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E80B387-ACA2-696F-8659-B8BCA1CA37C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BA478F7-0E4F-3B03-2180-BC16EEE3D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45B50E8-46AA-F0EE-7B80-77AF1BBF69B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274E362-B29D-140A-0200-15C401B8A06F}"/>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8" name="Θέση υποσέλιδου 7">
            <a:extLst>
              <a:ext uri="{FF2B5EF4-FFF2-40B4-BE49-F238E27FC236}">
                <a16:creationId xmlns:a16="http://schemas.microsoft.com/office/drawing/2014/main" id="{D8FA9442-92CD-0967-4EB3-B72C0FEBE58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9BEBDC8-BE49-291B-CF1C-088C8E95AF3E}"/>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34833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5EC8BD-6C10-50F1-0013-C112FACC115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742E292-1E20-3D00-EF3D-BEDB43B96B2C}"/>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4" name="Θέση υποσέλιδου 3">
            <a:extLst>
              <a:ext uri="{FF2B5EF4-FFF2-40B4-BE49-F238E27FC236}">
                <a16:creationId xmlns:a16="http://schemas.microsoft.com/office/drawing/2014/main" id="{965E4F69-0389-127F-A881-FE87D0CD254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AD7CE34-9636-C7D6-E417-02704317614F}"/>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158880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BE32186-FBED-9DA0-B69B-B09C483818CF}"/>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3" name="Θέση υποσέλιδου 2">
            <a:extLst>
              <a:ext uri="{FF2B5EF4-FFF2-40B4-BE49-F238E27FC236}">
                <a16:creationId xmlns:a16="http://schemas.microsoft.com/office/drawing/2014/main" id="{E2421694-5347-B3E6-0872-07BD563008D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6DB1AFD-2273-53CB-FD24-986DFD35D88D}"/>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331074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9507AA-67B6-6291-BAEE-FCCB2F920F0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7B7FDBB-5D97-D734-6C27-8601DA948F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C610BF3-C64A-CD9D-01E3-9B8E3D3D5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85D91DB-B71B-4B95-933F-B9507325B9C3}"/>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6" name="Θέση υποσέλιδου 5">
            <a:extLst>
              <a:ext uri="{FF2B5EF4-FFF2-40B4-BE49-F238E27FC236}">
                <a16:creationId xmlns:a16="http://schemas.microsoft.com/office/drawing/2014/main" id="{C6656AEB-3295-9CBC-ABF8-569770FAF0E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A2B6B76-12A2-E258-00DA-6530D84DC1A6}"/>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79642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A84448-BF4A-99F5-218D-770175C719A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BC36A07-F1F3-E80D-205A-87273DA999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2193E88-769B-4BAF-3C0F-FBB5A75C4B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EE26C9B-5A92-5408-0AAE-333E5A9A4BB3}"/>
              </a:ext>
            </a:extLst>
          </p:cNvPr>
          <p:cNvSpPr>
            <a:spLocks noGrp="1"/>
          </p:cNvSpPr>
          <p:nvPr>
            <p:ph type="dt" sz="half" idx="10"/>
          </p:nvPr>
        </p:nvSpPr>
        <p:spPr/>
        <p:txBody>
          <a:bodyPr/>
          <a:lstStyle/>
          <a:p>
            <a:fld id="{FA9F98A7-5482-4CFC-B007-DDFFAEF853B8}" type="datetimeFigureOut">
              <a:rPr lang="el-GR" smtClean="0"/>
              <a:t>1/7/2024</a:t>
            </a:fld>
            <a:endParaRPr lang="el-GR"/>
          </a:p>
        </p:txBody>
      </p:sp>
      <p:sp>
        <p:nvSpPr>
          <p:cNvPr id="6" name="Θέση υποσέλιδου 5">
            <a:extLst>
              <a:ext uri="{FF2B5EF4-FFF2-40B4-BE49-F238E27FC236}">
                <a16:creationId xmlns:a16="http://schemas.microsoft.com/office/drawing/2014/main" id="{ACC314EC-996C-1FEE-94C3-C2EA48BC721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81BB4DF-6C97-943F-FDFF-E1FD63ED64EF}"/>
              </a:ext>
            </a:extLst>
          </p:cNvPr>
          <p:cNvSpPr>
            <a:spLocks noGrp="1"/>
          </p:cNvSpPr>
          <p:nvPr>
            <p:ph type="sldNum" sz="quarter" idx="12"/>
          </p:nvPr>
        </p:nvSpPr>
        <p:spPr/>
        <p:txBody>
          <a:bodyPr/>
          <a:lstStyle/>
          <a:p>
            <a:fld id="{68DAA325-6E33-4255-BB8B-85811937E1D6}" type="slidenum">
              <a:rPr lang="el-GR" smtClean="0"/>
              <a:t>‹#›</a:t>
            </a:fld>
            <a:endParaRPr lang="el-GR"/>
          </a:p>
        </p:txBody>
      </p:sp>
    </p:spTree>
    <p:extLst>
      <p:ext uri="{BB962C8B-B14F-4D97-AF65-F5344CB8AC3E}">
        <p14:creationId xmlns:p14="http://schemas.microsoft.com/office/powerpoint/2010/main" val="86416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8DCF005-8E33-5D53-54FB-5C3FF24F35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275E35-DF48-FE7B-AE53-9052F5531C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BE8C51C-317D-7BCF-8E1B-41CC13323D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9F98A7-5482-4CFC-B007-DDFFAEF853B8}" type="datetimeFigureOut">
              <a:rPr lang="el-GR" smtClean="0"/>
              <a:t>1/7/2024</a:t>
            </a:fld>
            <a:endParaRPr lang="el-GR"/>
          </a:p>
        </p:txBody>
      </p:sp>
      <p:sp>
        <p:nvSpPr>
          <p:cNvPr id="5" name="Θέση υποσέλιδου 4">
            <a:extLst>
              <a:ext uri="{FF2B5EF4-FFF2-40B4-BE49-F238E27FC236}">
                <a16:creationId xmlns:a16="http://schemas.microsoft.com/office/drawing/2014/main" id="{FA25A6A6-3293-0005-81B6-9FBFC458E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E077BE8-F260-A675-3FCB-E62E9D8CC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8DAA325-6E33-4255-BB8B-85811937E1D6}" type="slidenum">
              <a:rPr lang="el-GR" smtClean="0"/>
              <a:t>‹#›</a:t>
            </a:fld>
            <a:endParaRPr lang="el-GR"/>
          </a:p>
        </p:txBody>
      </p:sp>
    </p:spTree>
    <p:extLst>
      <p:ext uri="{BB962C8B-B14F-4D97-AF65-F5344CB8AC3E}">
        <p14:creationId xmlns:p14="http://schemas.microsoft.com/office/powerpoint/2010/main" val="1666007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A9A313-6320-3D2C-D373-6689D674116E}"/>
              </a:ext>
            </a:extLst>
          </p:cNvPr>
          <p:cNvSpPr>
            <a:spLocks noGrp="1"/>
          </p:cNvSpPr>
          <p:nvPr>
            <p:ph type="ctrTitle"/>
          </p:nvPr>
        </p:nvSpPr>
        <p:spPr>
          <a:xfrm>
            <a:off x="1524000" y="1401150"/>
            <a:ext cx="9144000" cy="1051243"/>
          </a:xfrm>
        </p:spPr>
        <p:txBody>
          <a:bodyPr>
            <a:normAutofit/>
          </a:bodyPr>
          <a:lstStyle/>
          <a:p>
            <a:r>
              <a:rPr lang="el-GR" sz="3600" b="1" dirty="0">
                <a:solidFill>
                  <a:schemeClr val="tx2">
                    <a:lumMod val="75000"/>
                    <a:lumOff val="25000"/>
                  </a:schemeClr>
                </a:solidFill>
              </a:rPr>
              <a:t>ΑΣΥΓΧΡΟΝΗ ΔΡΑΣΤΗΡΙΟΤΗΤΑ Π4</a:t>
            </a:r>
          </a:p>
        </p:txBody>
      </p:sp>
      <p:sp>
        <p:nvSpPr>
          <p:cNvPr id="3" name="Υπότιτλος 2">
            <a:extLst>
              <a:ext uri="{FF2B5EF4-FFF2-40B4-BE49-F238E27FC236}">
                <a16:creationId xmlns:a16="http://schemas.microsoft.com/office/drawing/2014/main" id="{0BAF7D0D-2BDC-F251-235F-AA5C990CBEF3}"/>
              </a:ext>
            </a:extLst>
          </p:cNvPr>
          <p:cNvSpPr>
            <a:spLocks noGrp="1"/>
          </p:cNvSpPr>
          <p:nvPr>
            <p:ph type="subTitle" idx="1"/>
          </p:nvPr>
        </p:nvSpPr>
        <p:spPr/>
        <p:txBody>
          <a:bodyPr>
            <a:normAutofit/>
          </a:bodyPr>
          <a:lstStyle/>
          <a:p>
            <a:r>
              <a:rPr lang="el-GR" sz="2800" dirty="0"/>
              <a:t>Σχεδιασμός μιας διδακτικής παρέμβασης που θα αξιοποιεί ένα ψηφιακό εργαλείο με βάση τα χαρακτηριστικά της Ανεστραμμένης Τάξης</a:t>
            </a:r>
          </a:p>
        </p:txBody>
      </p:sp>
    </p:spTree>
    <p:extLst>
      <p:ext uri="{BB962C8B-B14F-4D97-AF65-F5344CB8AC3E}">
        <p14:creationId xmlns:p14="http://schemas.microsoft.com/office/powerpoint/2010/main" val="45060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8A42B7-4035-F977-54B2-41CFBE89FF0D}"/>
              </a:ext>
            </a:extLst>
          </p:cNvPr>
          <p:cNvSpPr>
            <a:spLocks noGrp="1"/>
          </p:cNvSpPr>
          <p:nvPr>
            <p:ph type="ctrTitle"/>
          </p:nvPr>
        </p:nvSpPr>
        <p:spPr>
          <a:xfrm>
            <a:off x="1524000" y="1122363"/>
            <a:ext cx="9144000" cy="1359580"/>
          </a:xfrm>
        </p:spPr>
        <p:txBody>
          <a:bodyPr>
            <a:normAutofit/>
          </a:bodyPr>
          <a:lstStyle/>
          <a:p>
            <a:pPr algn="l"/>
            <a:r>
              <a:rPr lang="el-GR" sz="2400" b="1" dirty="0">
                <a:solidFill>
                  <a:schemeClr val="tx2">
                    <a:lumMod val="75000"/>
                    <a:lumOff val="25000"/>
                  </a:schemeClr>
                </a:solidFill>
              </a:rPr>
              <a:t>ΟΝΟΜΑ ΕΠΙΜΟΡΦΟΥΜΕΝΗΣ</a:t>
            </a:r>
            <a:r>
              <a:rPr lang="en-US" sz="2400" dirty="0">
                <a:solidFill>
                  <a:schemeClr val="tx2">
                    <a:lumMod val="75000"/>
                    <a:lumOff val="25000"/>
                  </a:schemeClr>
                </a:solidFill>
              </a:rPr>
              <a:t>:</a:t>
            </a:r>
            <a:r>
              <a:rPr lang="en-US" sz="2400" dirty="0"/>
              <a:t>   </a:t>
            </a:r>
            <a:r>
              <a:rPr lang="el-GR" sz="2400" dirty="0"/>
              <a:t>Σούμα Μαρία  (ατομική εργασία)</a:t>
            </a:r>
            <a:br>
              <a:rPr lang="el-GR" sz="2400" dirty="0"/>
            </a:br>
            <a:r>
              <a:rPr lang="el-GR" sz="2400" dirty="0"/>
              <a:t>                     </a:t>
            </a:r>
          </a:p>
        </p:txBody>
      </p:sp>
      <p:sp>
        <p:nvSpPr>
          <p:cNvPr id="3" name="Υπότιτλος 2">
            <a:extLst>
              <a:ext uri="{FF2B5EF4-FFF2-40B4-BE49-F238E27FC236}">
                <a16:creationId xmlns:a16="http://schemas.microsoft.com/office/drawing/2014/main" id="{84520C08-C216-7303-479F-2E9204F58D87}"/>
              </a:ext>
            </a:extLst>
          </p:cNvPr>
          <p:cNvSpPr>
            <a:spLocks noGrp="1"/>
          </p:cNvSpPr>
          <p:nvPr>
            <p:ph type="subTitle" idx="1"/>
          </p:nvPr>
        </p:nvSpPr>
        <p:spPr>
          <a:xfrm>
            <a:off x="1524000" y="3429000"/>
            <a:ext cx="9144000" cy="1655762"/>
          </a:xfrm>
        </p:spPr>
        <p:txBody>
          <a:bodyPr/>
          <a:lstStyle/>
          <a:p>
            <a:pPr algn="l"/>
            <a:r>
              <a:rPr lang="el-GR" b="1" dirty="0">
                <a:solidFill>
                  <a:schemeClr val="tx2">
                    <a:lumMod val="75000"/>
                    <a:lumOff val="25000"/>
                  </a:schemeClr>
                </a:solidFill>
              </a:rPr>
              <a:t>ΤΙΤΛΟΣ ΕΡΓΑΣΙΑΣ</a:t>
            </a:r>
            <a:r>
              <a:rPr lang="en-US" dirty="0">
                <a:solidFill>
                  <a:schemeClr val="tx2">
                    <a:lumMod val="75000"/>
                    <a:lumOff val="25000"/>
                  </a:schemeClr>
                </a:solidFill>
              </a:rPr>
              <a:t>: </a:t>
            </a:r>
            <a:r>
              <a:rPr lang="el-GR" dirty="0"/>
              <a:t>«Μα ποιος είναι αυτός ο αέρας</a:t>
            </a:r>
            <a:r>
              <a:rPr lang="en-US" dirty="0"/>
              <a:t>;</a:t>
            </a:r>
            <a:r>
              <a:rPr lang="el-GR" dirty="0"/>
              <a:t>»</a:t>
            </a:r>
          </a:p>
          <a:p>
            <a:pPr algn="l"/>
            <a:r>
              <a:rPr lang="el-GR" b="1" dirty="0">
                <a:solidFill>
                  <a:schemeClr val="tx2">
                    <a:lumMod val="75000"/>
                    <a:lumOff val="25000"/>
                  </a:schemeClr>
                </a:solidFill>
              </a:rPr>
              <a:t>ΘΕΜΑΤΙΚΟ ΠΕΔΙΟ</a:t>
            </a:r>
            <a:r>
              <a:rPr lang="en-US" dirty="0">
                <a:solidFill>
                  <a:schemeClr val="tx2">
                    <a:lumMod val="75000"/>
                    <a:lumOff val="25000"/>
                  </a:schemeClr>
                </a:solidFill>
              </a:rPr>
              <a:t>:  </a:t>
            </a:r>
            <a:r>
              <a:rPr lang="el-GR" dirty="0"/>
              <a:t>Παιδί και Θετικές Επιστήμες</a:t>
            </a:r>
          </a:p>
          <a:p>
            <a:pPr algn="l"/>
            <a:r>
              <a:rPr lang="el-GR" b="1" dirty="0">
                <a:solidFill>
                  <a:schemeClr val="tx2">
                    <a:lumMod val="75000"/>
                    <a:lumOff val="25000"/>
                  </a:schemeClr>
                </a:solidFill>
              </a:rPr>
              <a:t>ΘΕΜΑΤΙΚΗ ΕΝΟΤΗΤΑ</a:t>
            </a:r>
            <a:r>
              <a:rPr lang="en-US" dirty="0">
                <a:solidFill>
                  <a:schemeClr val="tx2">
                    <a:lumMod val="75000"/>
                    <a:lumOff val="25000"/>
                  </a:schemeClr>
                </a:solidFill>
              </a:rPr>
              <a:t>: </a:t>
            </a:r>
            <a:r>
              <a:rPr lang="el-GR" dirty="0"/>
              <a:t>Φυσικές Επιστήμες </a:t>
            </a:r>
          </a:p>
        </p:txBody>
      </p:sp>
    </p:spTree>
    <p:extLst>
      <p:ext uri="{BB962C8B-B14F-4D97-AF65-F5344CB8AC3E}">
        <p14:creationId xmlns:p14="http://schemas.microsoft.com/office/powerpoint/2010/main" val="1067788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C8C886-9E20-1E11-D1FB-7DD008600A82}"/>
              </a:ext>
            </a:extLst>
          </p:cNvPr>
          <p:cNvSpPr>
            <a:spLocks noGrp="1"/>
          </p:cNvSpPr>
          <p:nvPr>
            <p:ph type="ctrTitle"/>
          </p:nvPr>
        </p:nvSpPr>
        <p:spPr>
          <a:xfrm>
            <a:off x="1524000" y="895740"/>
            <a:ext cx="9144000" cy="900191"/>
          </a:xfrm>
        </p:spPr>
        <p:txBody>
          <a:bodyPr>
            <a:normAutofit/>
          </a:bodyPr>
          <a:lstStyle/>
          <a:p>
            <a:r>
              <a:rPr lang="el-GR" sz="2400" b="1" dirty="0">
                <a:solidFill>
                  <a:schemeClr val="tx2">
                    <a:lumMod val="75000"/>
                    <a:lumOff val="25000"/>
                  </a:schemeClr>
                </a:solidFill>
              </a:rPr>
              <a:t>ΠΡΟΣΔΟΚΩΜΕΝΑ ΑΠΟΤΕΛΕΣΜΑΤΑ</a:t>
            </a:r>
          </a:p>
        </p:txBody>
      </p:sp>
      <p:sp>
        <p:nvSpPr>
          <p:cNvPr id="3" name="Υπότιτλος 2">
            <a:extLst>
              <a:ext uri="{FF2B5EF4-FFF2-40B4-BE49-F238E27FC236}">
                <a16:creationId xmlns:a16="http://schemas.microsoft.com/office/drawing/2014/main" id="{C0EF0020-B8AF-6B44-6568-E7F8FC640B4D}"/>
              </a:ext>
            </a:extLst>
          </p:cNvPr>
          <p:cNvSpPr>
            <a:spLocks noGrp="1"/>
          </p:cNvSpPr>
          <p:nvPr>
            <p:ph type="subTitle" idx="1"/>
          </p:nvPr>
        </p:nvSpPr>
        <p:spPr>
          <a:xfrm>
            <a:off x="1524000" y="1996750"/>
            <a:ext cx="9144000" cy="3965510"/>
          </a:xfrm>
        </p:spPr>
        <p:txBody>
          <a:bodyPr>
            <a:normAutofit fontScale="92500" lnSpcReduction="20000"/>
          </a:bodyPr>
          <a:lstStyle/>
          <a:p>
            <a:pPr algn="just"/>
            <a:r>
              <a:rPr lang="el-GR" sz="2200" b="1" dirty="0">
                <a:solidFill>
                  <a:schemeClr val="tx2">
                    <a:lumMod val="75000"/>
                    <a:lumOff val="25000"/>
                  </a:schemeClr>
                </a:solidFill>
              </a:rPr>
              <a:t>Ως προς τις γνώσεις</a:t>
            </a:r>
            <a:r>
              <a:rPr lang="en-US" sz="2200" b="1" dirty="0">
                <a:solidFill>
                  <a:schemeClr val="tx2">
                    <a:lumMod val="75000"/>
                    <a:lumOff val="25000"/>
                  </a:schemeClr>
                </a:solidFill>
              </a:rPr>
              <a:t>:</a:t>
            </a:r>
            <a:r>
              <a:rPr lang="el-GR" sz="2200" b="1" dirty="0">
                <a:solidFill>
                  <a:schemeClr val="tx2">
                    <a:lumMod val="75000"/>
                    <a:lumOff val="25000"/>
                  </a:schemeClr>
                </a:solidFill>
              </a:rPr>
              <a:t> </a:t>
            </a:r>
          </a:p>
          <a:p>
            <a:pPr marL="285750" indent="-285750" algn="just">
              <a:buFont typeface="Arial" panose="020B0604020202020204" pitchFamily="34" charset="0"/>
              <a:buChar char="•"/>
            </a:pPr>
            <a:r>
              <a:rPr lang="el-GR" sz="2200" dirty="0"/>
              <a:t>Να γνωρίσουν τις ιδιότητες του αέρα, να κατανοήσουν και να συνειδητοποιήσουν τη σημασία του αέρα για τη ζωή</a:t>
            </a:r>
          </a:p>
          <a:p>
            <a:pPr marL="285750" indent="-285750" algn="just">
              <a:buFont typeface="Arial" panose="020B0604020202020204" pitchFamily="34" charset="0"/>
              <a:buChar char="•"/>
            </a:pPr>
            <a:r>
              <a:rPr lang="el-GR" sz="2200" dirty="0"/>
              <a:t>Να μάθουν να χρησιμοποιούν το ψηφιακό εργαλείο </a:t>
            </a:r>
            <a:r>
              <a:rPr lang="en-US" sz="2200" dirty="0" err="1"/>
              <a:t>padlet</a:t>
            </a:r>
            <a:endParaRPr lang="el-GR" sz="2200" dirty="0"/>
          </a:p>
          <a:p>
            <a:pPr algn="just"/>
            <a:r>
              <a:rPr lang="el-GR" sz="2200" b="1" dirty="0">
                <a:solidFill>
                  <a:schemeClr val="tx2">
                    <a:lumMod val="75000"/>
                    <a:lumOff val="25000"/>
                  </a:schemeClr>
                </a:solidFill>
              </a:rPr>
              <a:t>Ως προς τις δεξιότητες</a:t>
            </a:r>
            <a:r>
              <a:rPr lang="en-US" sz="2200" b="1" dirty="0">
                <a:solidFill>
                  <a:schemeClr val="tx2">
                    <a:lumMod val="75000"/>
                    <a:lumOff val="25000"/>
                  </a:schemeClr>
                </a:solidFill>
              </a:rPr>
              <a:t>: </a:t>
            </a:r>
          </a:p>
          <a:p>
            <a:pPr marL="285750" indent="-285750" algn="just">
              <a:buFont typeface="Arial" panose="020B0604020202020204" pitchFamily="34" charset="0"/>
              <a:buChar char="•"/>
            </a:pPr>
            <a:r>
              <a:rPr lang="el-GR" sz="2200" dirty="0"/>
              <a:t>Να εξοικειωθούν με τη χρήση ψηφιακών εργαλείων</a:t>
            </a:r>
          </a:p>
          <a:p>
            <a:pPr marL="285750" indent="-285750" algn="just">
              <a:buFont typeface="Arial" panose="020B0604020202020204" pitchFamily="34" charset="0"/>
              <a:buChar char="•"/>
            </a:pPr>
            <a:r>
              <a:rPr lang="el-GR" sz="2200" dirty="0"/>
              <a:t>Να συμμετέχουν σε δραστηριότητες διερεύνησης καλλιεργώντας δεξιότητες κριτικής σκέψης και επίλυσης προβλήματος</a:t>
            </a:r>
          </a:p>
          <a:p>
            <a:pPr algn="just"/>
            <a:r>
              <a:rPr lang="el-GR" sz="2200" b="1" dirty="0">
                <a:solidFill>
                  <a:schemeClr val="tx2">
                    <a:lumMod val="75000"/>
                    <a:lumOff val="25000"/>
                  </a:schemeClr>
                </a:solidFill>
              </a:rPr>
              <a:t>Ως προς τις στάσεις</a:t>
            </a:r>
            <a:r>
              <a:rPr lang="en-US" sz="2200" b="1" dirty="0">
                <a:solidFill>
                  <a:schemeClr val="tx2">
                    <a:lumMod val="75000"/>
                    <a:lumOff val="25000"/>
                  </a:schemeClr>
                </a:solidFill>
              </a:rPr>
              <a:t>:</a:t>
            </a:r>
            <a:endParaRPr lang="el-GR" sz="2200" b="1" dirty="0">
              <a:solidFill>
                <a:schemeClr val="tx2">
                  <a:lumMod val="75000"/>
                  <a:lumOff val="25000"/>
                </a:schemeClr>
              </a:solidFill>
            </a:endParaRPr>
          </a:p>
          <a:p>
            <a:pPr marL="285750" indent="-285750" algn="just">
              <a:buFont typeface="Arial" panose="020B0604020202020204" pitchFamily="34" charset="0"/>
              <a:buChar char="•"/>
            </a:pPr>
            <a:r>
              <a:rPr lang="el-GR" sz="2200" dirty="0"/>
              <a:t>Να αποκτήσουν θετική στάση για τις ΤΠΕ και την αξιοποίηση των ψηφιακών εργαλείων για τη μάθηση </a:t>
            </a:r>
            <a:endParaRPr lang="en-US" sz="2200" dirty="0"/>
          </a:p>
          <a:p>
            <a:pPr marL="285750" indent="-285750" algn="just">
              <a:buFont typeface="Arial" panose="020B0604020202020204" pitchFamily="34" charset="0"/>
              <a:buChar char="•"/>
            </a:pPr>
            <a:r>
              <a:rPr lang="el-GR" sz="2200" dirty="0"/>
              <a:t>Να καταστούν μελλοντικοί ενεργοί πολίτες οι οποίοι γνωρίζουν και σέβονται την ισορροπία της φύσης</a:t>
            </a:r>
          </a:p>
          <a:p>
            <a:pPr marL="285750" indent="-285750" algn="just">
              <a:buFont typeface="Arial" panose="020B0604020202020204" pitchFamily="34" charset="0"/>
              <a:buChar char="•"/>
            </a:pPr>
            <a:endParaRPr lang="el-GR" sz="1800" dirty="0"/>
          </a:p>
        </p:txBody>
      </p:sp>
    </p:spTree>
    <p:extLst>
      <p:ext uri="{BB962C8B-B14F-4D97-AF65-F5344CB8AC3E}">
        <p14:creationId xmlns:p14="http://schemas.microsoft.com/office/powerpoint/2010/main" val="315744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3BA2F8C-DB90-E166-B1FC-F42EE514E3A3}"/>
              </a:ext>
            </a:extLst>
          </p:cNvPr>
          <p:cNvSpPr>
            <a:spLocks noGrp="1"/>
          </p:cNvSpPr>
          <p:nvPr>
            <p:ph idx="1"/>
          </p:nvPr>
        </p:nvSpPr>
        <p:spPr>
          <a:xfrm>
            <a:off x="838200" y="3429000"/>
            <a:ext cx="10515600" cy="2697480"/>
          </a:xfrm>
        </p:spPr>
        <p:txBody>
          <a:bodyPr>
            <a:normAutofit/>
          </a:bodyPr>
          <a:lstStyle/>
          <a:p>
            <a:pPr marL="0" indent="0">
              <a:buNone/>
            </a:pPr>
            <a:r>
              <a:rPr lang="el-GR" sz="2000" dirty="0"/>
              <a:t>Το ψηφιακό εργαλείο </a:t>
            </a:r>
            <a:r>
              <a:rPr lang="en-US" sz="2000" b="1" dirty="0" err="1"/>
              <a:t>padlet</a:t>
            </a:r>
            <a:r>
              <a:rPr lang="el-GR" sz="2000" dirty="0"/>
              <a:t> στηρίζεται στη θεωρία μάθησης του κοινωνικού </a:t>
            </a:r>
            <a:r>
              <a:rPr lang="el-GR" sz="2000" dirty="0" err="1"/>
              <a:t>εποικοδομισμού</a:t>
            </a:r>
            <a:r>
              <a:rPr lang="el-GR" sz="2000" dirty="0"/>
              <a:t> και θα αξιοποιηθεί στο πλαίσιο μιας διδακτικής παρέμβασης με θέμα τον αέρα, που ακολουθεί τη </a:t>
            </a:r>
            <a:r>
              <a:rPr lang="el-GR" sz="2000" b="1" dirty="0"/>
              <a:t>στρατηγική της ανεστραμμένης τάξης</a:t>
            </a:r>
            <a:r>
              <a:rPr lang="el-GR" sz="2000" dirty="0"/>
              <a:t>, εφόσον ένα μέρος της διδασκαλίας θα μεταφερθεί έξω από το σχολείο και συγκεκριμένα στα σπίτια των μαθητών και στη συνέχεια θα ολοκληρωθεί στον χώρο του σχολείου.           </a:t>
            </a:r>
          </a:p>
        </p:txBody>
      </p:sp>
      <p:pic>
        <p:nvPicPr>
          <p:cNvPr id="1032" name="Picture 8" descr="padlet…διαδίκτυο και συνεργατική μάθηση! | syneducation">
            <a:extLst>
              <a:ext uri="{FF2B5EF4-FFF2-40B4-BE49-F238E27FC236}">
                <a16:creationId xmlns:a16="http://schemas.microsoft.com/office/drawing/2014/main" id="{F897F26A-4278-5680-C2B0-D5DC6B965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6869" y="907010"/>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DE0E7161-5E92-4E6B-078B-87A4ABA6047E}"/>
              </a:ext>
            </a:extLst>
          </p:cNvPr>
          <p:cNvSpPr>
            <a:spLocks noGrp="1"/>
          </p:cNvSpPr>
          <p:nvPr>
            <p:ph type="title"/>
          </p:nvPr>
        </p:nvSpPr>
        <p:spPr>
          <a:xfrm>
            <a:off x="912845" y="1573082"/>
            <a:ext cx="10515600" cy="1325563"/>
          </a:xfrm>
        </p:spPr>
        <p:txBody>
          <a:bodyPr>
            <a:normAutofit fontScale="90000"/>
          </a:bodyPr>
          <a:lstStyle/>
          <a:p>
            <a:r>
              <a:rPr lang="el-GR" sz="2700" b="1" dirty="0">
                <a:solidFill>
                  <a:schemeClr val="tx2">
                    <a:lumMod val="75000"/>
                    <a:lumOff val="25000"/>
                  </a:schemeClr>
                </a:solidFill>
              </a:rPr>
              <a:t>ΨΗΦΙΑΚΟ ΕΡΓΑΛΕΙΟ</a:t>
            </a:r>
            <a:r>
              <a:rPr lang="en-US" sz="2700" b="1" dirty="0">
                <a:solidFill>
                  <a:schemeClr val="tx2">
                    <a:lumMod val="75000"/>
                    <a:lumOff val="25000"/>
                  </a:schemeClr>
                </a:solidFill>
              </a:rPr>
              <a:t>: </a:t>
            </a:r>
            <a:r>
              <a:rPr lang="en-US" sz="2700" dirty="0" err="1"/>
              <a:t>padlet</a:t>
            </a:r>
            <a:br>
              <a:rPr lang="en-US" sz="2700" dirty="0"/>
            </a:br>
            <a:r>
              <a:rPr lang="en-US" sz="2700" b="1" dirty="0">
                <a:solidFill>
                  <a:schemeClr val="tx2">
                    <a:lumMod val="75000"/>
                    <a:lumOff val="25000"/>
                  </a:schemeClr>
                </a:solidFill>
              </a:rPr>
              <a:t>LINK: </a:t>
            </a:r>
            <a:r>
              <a:rPr lang="el-GR" sz="2700" u="sng" kern="0" dirty="0">
                <a:solidFill>
                  <a:srgbClr val="0000FF"/>
                </a:solidFill>
                <a:effectLst/>
                <a:latin typeface="Verdana" panose="020B0604030504040204" pitchFamily="34" charset="0"/>
                <a:ea typeface="Times New Roman" panose="02020603050405020304" pitchFamily="18" charset="0"/>
                <a:cs typeface="Calibri" panose="020F0502020204030204" pitchFamily="34" charset="0"/>
              </a:rPr>
              <a:t>https://el.padlet.com/ </a:t>
            </a:r>
            <a:br>
              <a:rPr lang="el-GR" sz="1800" kern="100" dirty="0">
                <a:effectLst/>
                <a:latin typeface="Aptos" panose="020B0004020202020204" pitchFamily="34" charset="0"/>
                <a:ea typeface="Aptos" panose="020B0004020202020204" pitchFamily="34" charset="0"/>
                <a:cs typeface="Times New Roman" panose="02020603050405020304" pitchFamily="18" charset="0"/>
              </a:rPr>
            </a:br>
            <a:br>
              <a:rPr lang="en-US" sz="2400" b="1" dirty="0"/>
            </a:br>
            <a:endParaRPr lang="el-GR" sz="2400" b="1" dirty="0"/>
          </a:p>
        </p:txBody>
      </p:sp>
    </p:spTree>
    <p:extLst>
      <p:ext uri="{BB962C8B-B14F-4D97-AF65-F5344CB8AC3E}">
        <p14:creationId xmlns:p14="http://schemas.microsoft.com/office/powerpoint/2010/main" val="210545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CB6888-F61C-809A-0FCF-8F52218BB844}"/>
              </a:ext>
            </a:extLst>
          </p:cNvPr>
          <p:cNvSpPr>
            <a:spLocks noGrp="1"/>
          </p:cNvSpPr>
          <p:nvPr>
            <p:ph type="title"/>
          </p:nvPr>
        </p:nvSpPr>
        <p:spPr/>
        <p:txBody>
          <a:bodyPr>
            <a:normAutofit/>
          </a:bodyPr>
          <a:lstStyle/>
          <a:p>
            <a:pPr algn="ctr"/>
            <a:r>
              <a:rPr lang="el-GR" sz="2400" b="1" dirty="0">
                <a:solidFill>
                  <a:schemeClr val="tx2">
                    <a:lumMod val="75000"/>
                    <a:lumOff val="25000"/>
                  </a:schemeClr>
                </a:solidFill>
              </a:rPr>
              <a:t>ΑΝΑΠΤΥΞΗ ΔΡΑΣΤΗΡΙΟΤΗΤΑΣ</a:t>
            </a:r>
          </a:p>
        </p:txBody>
      </p:sp>
      <p:sp>
        <p:nvSpPr>
          <p:cNvPr id="3" name="Θέση περιεχομένου 2">
            <a:extLst>
              <a:ext uri="{FF2B5EF4-FFF2-40B4-BE49-F238E27FC236}">
                <a16:creationId xmlns:a16="http://schemas.microsoft.com/office/drawing/2014/main" id="{3446F5BE-CA88-3C6B-5AE2-5A5FE539CD8A}"/>
              </a:ext>
            </a:extLst>
          </p:cNvPr>
          <p:cNvSpPr>
            <a:spLocks noGrp="1"/>
          </p:cNvSpPr>
          <p:nvPr>
            <p:ph idx="1"/>
          </p:nvPr>
        </p:nvSpPr>
        <p:spPr>
          <a:xfrm>
            <a:off x="838200" y="1471062"/>
            <a:ext cx="10515600" cy="4351338"/>
          </a:xfrm>
        </p:spPr>
        <p:txBody>
          <a:bodyPr>
            <a:normAutofit lnSpcReduction="10000"/>
          </a:bodyPr>
          <a:lstStyle/>
          <a:p>
            <a:pPr marL="0" indent="0">
              <a:buNone/>
            </a:pPr>
            <a:r>
              <a:rPr lang="el-GR" sz="2000" dirty="0"/>
              <a:t>Το ψηφιακό αυτό εργαλείο θα αξιοποιηθεί στη </a:t>
            </a:r>
            <a:r>
              <a:rPr lang="el-GR" sz="2000" dirty="0" err="1"/>
              <a:t>Β΄φάση</a:t>
            </a:r>
            <a:r>
              <a:rPr lang="el-GR" sz="2000" dirty="0"/>
              <a:t> της διδασκαλίας, τη φάση της επισκόπησης. </a:t>
            </a:r>
          </a:p>
          <a:p>
            <a:pPr marL="0" indent="0">
              <a:buNone/>
            </a:pPr>
            <a:r>
              <a:rPr lang="el-GR" sz="2000" dirty="0"/>
              <a:t>Κατά την  </a:t>
            </a:r>
            <a:r>
              <a:rPr lang="el-GR" sz="2000" dirty="0" err="1"/>
              <a:t>Α΄φάση</a:t>
            </a:r>
            <a:r>
              <a:rPr lang="el-GR" sz="2000" dirty="0"/>
              <a:t> της εξοικείωσης τα παιδιά έχουν έρθει σε επαφή με το θέμα, έχει ενεργοποιηθεί το ενδιαφέρον και ο προβληματισμός τους και έχουν συμπληρωθεί οι 2 πρώτες στήλες του διαγράμματος </a:t>
            </a:r>
            <a:r>
              <a:rPr lang="en-US" sz="2000" dirty="0"/>
              <a:t>K</a:t>
            </a:r>
            <a:r>
              <a:rPr lang="el-GR" sz="2000" dirty="0"/>
              <a:t>-</a:t>
            </a:r>
            <a:r>
              <a:rPr lang="en-US" sz="2000" dirty="0"/>
              <a:t>W</a:t>
            </a:r>
            <a:r>
              <a:rPr lang="el-GR" sz="2000" dirty="0"/>
              <a:t>-</a:t>
            </a:r>
            <a:r>
              <a:rPr lang="en-US" sz="2000" dirty="0"/>
              <a:t>L</a:t>
            </a:r>
            <a:r>
              <a:rPr lang="el-GR" sz="2000" dirty="0"/>
              <a:t>-</a:t>
            </a:r>
            <a:r>
              <a:rPr lang="en-US" sz="2000" dirty="0"/>
              <a:t>H</a:t>
            </a:r>
            <a:r>
              <a:rPr lang="el-GR" sz="2000" dirty="0"/>
              <a:t> με τις </a:t>
            </a:r>
            <a:r>
              <a:rPr lang="el-GR" sz="2000" dirty="0" err="1"/>
              <a:t>προϋπάρχουσες</a:t>
            </a:r>
            <a:r>
              <a:rPr lang="el-GR" sz="2000" dirty="0"/>
              <a:t> γνώσεις των παιδιών και όσα θέλουν να μάθουν. </a:t>
            </a:r>
          </a:p>
          <a:p>
            <a:pPr marL="0" indent="0">
              <a:buNone/>
            </a:pPr>
            <a:r>
              <a:rPr lang="el-GR" sz="2000" dirty="0"/>
              <a:t>Στη συνέχεια, από τη στήλη </a:t>
            </a:r>
            <a:r>
              <a:rPr lang="en-US" sz="2000" dirty="0"/>
              <a:t>W</a:t>
            </a:r>
            <a:r>
              <a:rPr lang="el-GR" sz="2000" dirty="0"/>
              <a:t> (τι θέλω να μάθω) θα απομονώσουμε τα ερωτήματα αυτά που μπορούν να απαντηθούν με τη μέθοδο του πειράματος πχ</a:t>
            </a:r>
            <a:r>
              <a:rPr lang="en-US" sz="2000" dirty="0"/>
              <a:t>:  </a:t>
            </a:r>
            <a:r>
              <a:rPr lang="el-GR" sz="2000" dirty="0"/>
              <a:t>Έχει βάρος ο αέρας</a:t>
            </a:r>
            <a:r>
              <a:rPr lang="en-US" sz="2000" dirty="0"/>
              <a:t>;</a:t>
            </a:r>
            <a:r>
              <a:rPr lang="el-GR" sz="2000" dirty="0"/>
              <a:t> Ο αέρας πιάνεται / φυλακίζεται</a:t>
            </a:r>
            <a:r>
              <a:rPr lang="en-US" sz="2000" dirty="0"/>
              <a:t>; </a:t>
            </a:r>
            <a:r>
              <a:rPr lang="el-GR" sz="2000" dirty="0"/>
              <a:t>Μπορούμε να δούμε από πού φυσάει ο αέρας</a:t>
            </a:r>
            <a:r>
              <a:rPr lang="en-US" sz="2000" dirty="0"/>
              <a:t>; </a:t>
            </a:r>
            <a:r>
              <a:rPr lang="el-GR" sz="2000" dirty="0"/>
              <a:t>Ο αέρας έχει δύναμη / πίεση</a:t>
            </a:r>
            <a:r>
              <a:rPr lang="en-US" sz="2000" dirty="0"/>
              <a:t>; </a:t>
            </a:r>
            <a:r>
              <a:rPr lang="el-GR" sz="2000" dirty="0"/>
              <a:t>Ο αέρας μπορεί να βγάλει φωνή</a:t>
            </a:r>
            <a:r>
              <a:rPr lang="en-US" sz="2000" dirty="0"/>
              <a:t>;</a:t>
            </a:r>
            <a:r>
              <a:rPr lang="el-GR" sz="2000" dirty="0"/>
              <a:t> </a:t>
            </a:r>
          </a:p>
          <a:p>
            <a:pPr marL="0" indent="0">
              <a:buNone/>
            </a:pPr>
            <a:r>
              <a:rPr lang="el-GR" sz="2000" dirty="0"/>
              <a:t>Μπορούμε επίσης να εμπλουτίσουμε τη λίστα των ερωτήσεων και με κάποιες υποθέσεις πχ</a:t>
            </a:r>
            <a:r>
              <a:rPr lang="en-US" sz="2000" dirty="0"/>
              <a:t>: </a:t>
            </a:r>
            <a:r>
              <a:rPr lang="el-GR" sz="2000" dirty="0"/>
              <a:t>τι θα γίνει αν φυσήξω αέρα μέσα στο νερό</a:t>
            </a:r>
            <a:r>
              <a:rPr lang="en-US" sz="2000" dirty="0"/>
              <a:t>; </a:t>
            </a:r>
            <a:r>
              <a:rPr lang="el-GR" sz="2000" dirty="0"/>
              <a:t>Αν κλείσω με ένα βάζο τον αέρα πάνω από ένα αναμμένο κερί</a:t>
            </a:r>
            <a:r>
              <a:rPr lang="en-US" sz="2000" dirty="0"/>
              <a:t>;</a:t>
            </a:r>
            <a:r>
              <a:rPr lang="el-GR" sz="2000" dirty="0"/>
              <a:t> Αν με ένα καλαμάκι φυσήξω αέρα πάνω σε ένα </a:t>
            </a:r>
            <a:r>
              <a:rPr lang="el-GR" sz="2000" dirty="0" err="1"/>
              <a:t>ποπ</a:t>
            </a:r>
            <a:r>
              <a:rPr lang="el-GR" sz="2000" dirty="0"/>
              <a:t> </a:t>
            </a:r>
            <a:r>
              <a:rPr lang="el-GR" sz="2000" dirty="0" err="1"/>
              <a:t>κορν</a:t>
            </a:r>
            <a:r>
              <a:rPr lang="el-GR" sz="2000" dirty="0"/>
              <a:t> και σε ένα κέρμα</a:t>
            </a:r>
            <a:r>
              <a:rPr lang="en-US" sz="2000" dirty="0"/>
              <a:t>;  </a:t>
            </a:r>
            <a:endParaRPr lang="el-GR" sz="2000" dirty="0"/>
          </a:p>
          <a:p>
            <a:pPr marL="0" indent="0">
              <a:buNone/>
            </a:pPr>
            <a:r>
              <a:rPr lang="el-GR" sz="2000" dirty="0"/>
              <a:t>Κατόπιν με </a:t>
            </a:r>
            <a:r>
              <a:rPr lang="en-US" sz="2000" dirty="0"/>
              <a:t>e-mail</a:t>
            </a:r>
            <a:r>
              <a:rPr lang="el-GR" sz="2000" dirty="0"/>
              <a:t> ενημερώνουμε τους γονείς για τη δραστηριότητα.</a:t>
            </a:r>
          </a:p>
        </p:txBody>
      </p:sp>
    </p:spTree>
    <p:extLst>
      <p:ext uri="{BB962C8B-B14F-4D97-AF65-F5344CB8AC3E}">
        <p14:creationId xmlns:p14="http://schemas.microsoft.com/office/powerpoint/2010/main" val="2113033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E2188-9F77-97F0-C495-16D10E5E702C}"/>
              </a:ext>
            </a:extLst>
          </p:cNvPr>
          <p:cNvSpPr>
            <a:spLocks noGrp="1"/>
          </p:cNvSpPr>
          <p:nvPr>
            <p:ph type="title"/>
          </p:nvPr>
        </p:nvSpPr>
        <p:spPr>
          <a:xfrm>
            <a:off x="838200" y="1065125"/>
            <a:ext cx="10515600" cy="4943789"/>
          </a:xfrm>
        </p:spPr>
        <p:txBody>
          <a:bodyPr>
            <a:normAutofit fontScale="90000"/>
          </a:bodyPr>
          <a:lstStyle/>
          <a:p>
            <a:r>
              <a:rPr lang="el-GR" sz="2200" dirty="0">
                <a:latin typeface="+mn-lt"/>
              </a:rPr>
              <a:t>Στέλνουμε τη λίστα με τις ερωτήσεις καθώς και τα πειράματα αναλυτικά, τα οποία πρέπει να πραγματοποιηθούν για την απάντηση των ερωτήσεων. Επίσης στέλνουμε και ένα φύλλο καταγραφής, όπου οι γονείς πρέπει να συμπληρώσουν την Ερώτηση που επέλεξε το παιδί τους να απαντήσει, την Υπόθεση (πρόβλεψη) που έκανε, και το Συμπέρασμα στο οποίο κατέληξε (επαλήθευση ή όχι της υπόθεσης) μετά την πραγματοποίηση του πειράματος.</a:t>
            </a:r>
            <a:br>
              <a:rPr lang="el-GR" sz="2200" dirty="0">
                <a:latin typeface="+mn-lt"/>
              </a:rPr>
            </a:br>
            <a:r>
              <a:rPr lang="el-GR" sz="2200" dirty="0">
                <a:latin typeface="+mn-lt"/>
              </a:rPr>
              <a:t>Το πείραμα που θα πραγματοποιήσουν, θα το βιντεοσκοπήσουν και θα το ανεβάσουν σε ένα </a:t>
            </a:r>
            <a:r>
              <a:rPr lang="en-US" sz="2200" dirty="0" err="1">
                <a:latin typeface="+mn-lt"/>
              </a:rPr>
              <a:t>padlet</a:t>
            </a:r>
            <a:r>
              <a:rPr lang="en-US" sz="2200" dirty="0">
                <a:latin typeface="+mn-lt"/>
              </a:rPr>
              <a:t> </a:t>
            </a:r>
            <a:r>
              <a:rPr lang="el-GR" sz="2200" dirty="0">
                <a:latin typeface="+mn-lt"/>
              </a:rPr>
              <a:t>που έχουμε δημιουργήσει στο </a:t>
            </a:r>
            <a:r>
              <a:rPr lang="en-US" sz="2200" dirty="0">
                <a:latin typeface="+mn-lt"/>
              </a:rPr>
              <a:t>blog</a:t>
            </a:r>
            <a:r>
              <a:rPr lang="el-GR" sz="2200" dirty="0">
                <a:latin typeface="+mn-lt"/>
              </a:rPr>
              <a:t> του σχολείου.</a:t>
            </a:r>
            <a:br>
              <a:rPr lang="el-GR" sz="2200" dirty="0">
                <a:latin typeface="+mn-lt"/>
              </a:rPr>
            </a:br>
            <a:r>
              <a:rPr lang="el-GR" sz="2200" dirty="0">
                <a:latin typeface="+mn-lt"/>
              </a:rPr>
              <a:t>Εν συνεχεία το </a:t>
            </a:r>
            <a:r>
              <a:rPr lang="en-US" sz="2200" dirty="0" err="1">
                <a:latin typeface="+mn-lt"/>
              </a:rPr>
              <a:t>padlet</a:t>
            </a:r>
            <a:r>
              <a:rPr lang="en-US" sz="2200" dirty="0">
                <a:latin typeface="+mn-lt"/>
              </a:rPr>
              <a:t> </a:t>
            </a:r>
            <a:r>
              <a:rPr lang="el-GR" sz="2200" dirty="0">
                <a:latin typeface="+mn-lt"/>
              </a:rPr>
              <a:t>θα αξιοποιηθεί στο σχολείο στη </a:t>
            </a:r>
            <a:r>
              <a:rPr lang="el-GR" sz="2200" dirty="0" err="1">
                <a:latin typeface="+mn-lt"/>
              </a:rPr>
              <a:t>Γ΄φάση</a:t>
            </a:r>
            <a:r>
              <a:rPr lang="el-GR" sz="2200" dirty="0">
                <a:latin typeface="+mn-lt"/>
              </a:rPr>
              <a:t> της επεξήγησης, όπου τα παιδιά θα παρουσιάσουν τον τρόπο με τον οποίο εργάστηκαν στις διερευνήσεις τους, τυχόν δυσκολίες που αντιμετώπισαν και τα συμπεράσματα στα οποία κατέληξαν και θα συμπληρώσουμε έτσι τις στήλες </a:t>
            </a:r>
            <a:r>
              <a:rPr lang="en-US" sz="2200" dirty="0">
                <a:latin typeface="+mn-lt"/>
              </a:rPr>
              <a:t>L </a:t>
            </a:r>
            <a:r>
              <a:rPr lang="el-GR" sz="2200" dirty="0">
                <a:latin typeface="+mn-lt"/>
              </a:rPr>
              <a:t>και </a:t>
            </a:r>
            <a:r>
              <a:rPr lang="en-US" sz="2200" dirty="0">
                <a:latin typeface="+mn-lt"/>
              </a:rPr>
              <a:t>H</a:t>
            </a:r>
            <a:r>
              <a:rPr lang="el-GR" sz="2200" dirty="0">
                <a:latin typeface="+mn-lt"/>
              </a:rPr>
              <a:t> του διαγράμματος </a:t>
            </a:r>
            <a:r>
              <a:rPr lang="en-US" sz="2200" dirty="0">
                <a:latin typeface="+mn-lt"/>
              </a:rPr>
              <a:t>K-W-L-H.</a:t>
            </a:r>
            <a:br>
              <a:rPr lang="el-GR" sz="2200" dirty="0">
                <a:latin typeface="+mn-lt"/>
              </a:rPr>
            </a:br>
            <a:br>
              <a:rPr lang="el-GR" sz="2200" dirty="0">
                <a:latin typeface="+mn-lt"/>
              </a:rPr>
            </a:br>
            <a:r>
              <a:rPr lang="el-GR" sz="2200" b="1" u="sng" dirty="0">
                <a:latin typeface="+mn-lt"/>
              </a:rPr>
              <a:t>Σημείωση</a:t>
            </a:r>
            <a:r>
              <a:rPr lang="en-US" sz="2200" b="1" u="sng" dirty="0">
                <a:latin typeface="+mn-lt"/>
              </a:rPr>
              <a:t>: </a:t>
            </a:r>
            <a:r>
              <a:rPr lang="el-GR" sz="2200" b="1" u="sng" dirty="0">
                <a:latin typeface="+mn-lt"/>
              </a:rPr>
              <a:t> </a:t>
            </a:r>
            <a:r>
              <a:rPr lang="el-GR" sz="2200" dirty="0">
                <a:latin typeface="+mn-lt"/>
              </a:rPr>
              <a:t>Η διδακτική προσέγγιση ακολουθεί τη στρατηγική της ανεστραμμένης τάξης αλλά η δραστηριότητα που πραγματοποιούν τα παιδιά έχει τα χαρακτηριστικά της διερευνητικής μάθησης αφού διατυπώνουν ερωτήσεις, κάνουν υποθέσεις, πειραματίζονται, παρατηρούν και καταλήγουν σε συμπεράσματα. </a:t>
            </a:r>
            <a:br>
              <a:rPr lang="el-GR" sz="2200" dirty="0">
                <a:latin typeface="+mn-lt"/>
              </a:rPr>
            </a:br>
            <a:br>
              <a:rPr lang="el-GR" sz="2400" dirty="0"/>
            </a:br>
            <a:endParaRPr lang="el-GR" sz="2400" dirty="0"/>
          </a:p>
        </p:txBody>
      </p:sp>
    </p:spTree>
    <p:extLst>
      <p:ext uri="{BB962C8B-B14F-4D97-AF65-F5344CB8AC3E}">
        <p14:creationId xmlns:p14="http://schemas.microsoft.com/office/powerpoint/2010/main" val="172744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A67679-D1F0-90D4-7037-415FC178ACD2}"/>
              </a:ext>
            </a:extLst>
          </p:cNvPr>
          <p:cNvSpPr>
            <a:spLocks noGrp="1"/>
          </p:cNvSpPr>
          <p:nvPr>
            <p:ph type="title"/>
          </p:nvPr>
        </p:nvSpPr>
        <p:spPr>
          <a:xfrm>
            <a:off x="838200" y="365125"/>
            <a:ext cx="10515600" cy="840677"/>
          </a:xfrm>
        </p:spPr>
        <p:txBody>
          <a:bodyPr>
            <a:normAutofit/>
          </a:bodyPr>
          <a:lstStyle/>
          <a:p>
            <a:pPr algn="ctr"/>
            <a:r>
              <a:rPr lang="el-GR" sz="2400" b="1" dirty="0">
                <a:solidFill>
                  <a:schemeClr val="tx2">
                    <a:lumMod val="75000"/>
                    <a:lumOff val="25000"/>
                  </a:schemeClr>
                </a:solidFill>
              </a:rPr>
              <a:t>ΠΡΟΣΤΙΘΕΜΕΝΗ ΑΞΙΑ ΤΗΣ ΧΡΗΣΗΣ ΤΟΥ </a:t>
            </a:r>
            <a:r>
              <a:rPr lang="en-US" sz="2400" b="1" dirty="0">
                <a:solidFill>
                  <a:schemeClr val="tx2">
                    <a:lumMod val="75000"/>
                    <a:lumOff val="25000"/>
                  </a:schemeClr>
                </a:solidFill>
              </a:rPr>
              <a:t>PADLET</a:t>
            </a:r>
            <a:r>
              <a:rPr lang="el-GR" sz="2400" b="1" dirty="0">
                <a:solidFill>
                  <a:schemeClr val="tx2">
                    <a:lumMod val="75000"/>
                    <a:lumOff val="25000"/>
                  </a:schemeClr>
                </a:solidFill>
              </a:rPr>
              <a:t> ΣΤΗ ΜΕΘΟΔΟ ΤΗΣ ΑΝΕΣΤΡΑΜΜΕΝΗΣ ΤΑΞΗΣ</a:t>
            </a:r>
          </a:p>
        </p:txBody>
      </p:sp>
      <p:sp>
        <p:nvSpPr>
          <p:cNvPr id="3" name="Θέση περιεχομένου 2">
            <a:extLst>
              <a:ext uri="{FF2B5EF4-FFF2-40B4-BE49-F238E27FC236}">
                <a16:creationId xmlns:a16="http://schemas.microsoft.com/office/drawing/2014/main" id="{134692A7-6EFF-BA7C-BAF5-C7F655415C9F}"/>
              </a:ext>
            </a:extLst>
          </p:cNvPr>
          <p:cNvSpPr>
            <a:spLocks noGrp="1"/>
          </p:cNvSpPr>
          <p:nvPr>
            <p:ph idx="1"/>
          </p:nvPr>
        </p:nvSpPr>
        <p:spPr>
          <a:xfrm>
            <a:off x="838200" y="1416818"/>
            <a:ext cx="10515600" cy="4760145"/>
          </a:xfrm>
        </p:spPr>
        <p:txBody>
          <a:bodyPr>
            <a:normAutofit lnSpcReduction="10000"/>
          </a:bodyPr>
          <a:lstStyle/>
          <a:p>
            <a:r>
              <a:rPr lang="el-GR" sz="2000" dirty="0"/>
              <a:t>Ενεργή </a:t>
            </a:r>
            <a:r>
              <a:rPr lang="el-GR" sz="2000" dirty="0" err="1"/>
              <a:t>συμμεττοχή</a:t>
            </a:r>
            <a:r>
              <a:rPr lang="el-GR" sz="2000" dirty="0"/>
              <a:t> των μαθητών</a:t>
            </a:r>
            <a:r>
              <a:rPr lang="en-US" sz="2000" dirty="0"/>
              <a:t>: To Padlet</a:t>
            </a:r>
            <a:r>
              <a:rPr lang="el-GR" sz="2000" dirty="0"/>
              <a:t> ενθαρρύνει τους μαθητές να συμμετέχουν ενεργά  στη μαθησιακή διαδικασία, μοιράζοντας τις σκέψεις τους, τις ιδές τους, τα ερωτήματα και τα συμπεράσματά τους.</a:t>
            </a:r>
          </a:p>
          <a:p>
            <a:r>
              <a:rPr lang="el-GR" sz="2000" dirty="0"/>
              <a:t>Αυτονομία</a:t>
            </a:r>
            <a:r>
              <a:rPr lang="en-US" sz="2000" dirty="0"/>
              <a:t>: </a:t>
            </a:r>
            <a:r>
              <a:rPr lang="el-GR" sz="2000" dirty="0"/>
              <a:t>Οι μαθητές εργάζονται με τον δικό τους ρυθμό, στον δικό τους χώρο και τον δικό τους χρόνο.</a:t>
            </a:r>
          </a:p>
          <a:p>
            <a:r>
              <a:rPr lang="el-GR" sz="2000" dirty="0"/>
              <a:t>Συνεργασία</a:t>
            </a:r>
            <a:r>
              <a:rPr lang="en-US" sz="2000" dirty="0"/>
              <a:t>: </a:t>
            </a:r>
            <a:r>
              <a:rPr lang="el-GR" sz="2000" dirty="0"/>
              <a:t>Το </a:t>
            </a:r>
            <a:r>
              <a:rPr lang="en-US" sz="2000" dirty="0"/>
              <a:t>Padlet</a:t>
            </a:r>
            <a:r>
              <a:rPr lang="el-GR" sz="2000" dirty="0"/>
              <a:t> δίνει την ευκαιρία στους μαθητές να μοιραστούν τις εργασίες τους, να δουν, να σχολιάσουν και να αξιολογήσουν τις εργασίες των συμμαθητών τους.</a:t>
            </a:r>
          </a:p>
          <a:p>
            <a:r>
              <a:rPr lang="el-GR" sz="2000" dirty="0"/>
              <a:t>Κριτική Σκέψη</a:t>
            </a:r>
            <a:r>
              <a:rPr lang="en-US" sz="2000" dirty="0"/>
              <a:t>:</a:t>
            </a:r>
            <a:r>
              <a:rPr lang="el-GR" sz="2000" dirty="0"/>
              <a:t> Βοηθά στην οργάνωση των ιδεών, την ανταλλαγή των πληροφοριών και στην καλλιέργεια δεξιοτήτων Κριτικής Σκέψης και Επίλυσης Προβλήματος.</a:t>
            </a:r>
          </a:p>
          <a:p>
            <a:r>
              <a:rPr lang="el-GR" sz="2000" dirty="0"/>
              <a:t>Δημιουργικότητα</a:t>
            </a:r>
            <a:r>
              <a:rPr lang="en-US" sz="2000" dirty="0"/>
              <a:t>:</a:t>
            </a:r>
            <a:r>
              <a:rPr lang="el-GR" sz="2000" dirty="0"/>
              <a:t> Μέσω της χρήσης πολυμέσων, εικόνων, βίντεο, ήχου συμβάλλει στην καλλιέργεια της δημιουργικότητας των μαθητών.</a:t>
            </a:r>
          </a:p>
          <a:p>
            <a:r>
              <a:rPr lang="el-GR" sz="2000" dirty="0"/>
              <a:t>Είναι εύχρηστο, φιλικό, ενδιαφέρον και διασκεδαστικό εργαλείο για τους μαθητές.</a:t>
            </a:r>
          </a:p>
          <a:p>
            <a:r>
              <a:rPr lang="el-GR" sz="2000" dirty="0"/>
              <a:t>Μπορεί να χρησιμοποιηθεί στο πλαίσιο της διαφοροποιημένης διδασκαλίας.</a:t>
            </a:r>
          </a:p>
          <a:p>
            <a:r>
              <a:rPr lang="el-GR" sz="2000" dirty="0"/>
              <a:t>Δίνει στον εκπαιδευτικό τη δυνατότητα να παρέχει άμεση ανατροφοδότηση στους μαθητές.</a:t>
            </a:r>
          </a:p>
        </p:txBody>
      </p:sp>
    </p:spTree>
    <p:extLst>
      <p:ext uri="{BB962C8B-B14F-4D97-AF65-F5344CB8AC3E}">
        <p14:creationId xmlns:p14="http://schemas.microsoft.com/office/powerpoint/2010/main" val="362862252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291</TotalTime>
  <Words>790</Words>
  <Application>Microsoft Office PowerPoint</Application>
  <PresentationFormat>Ευρεία οθόνη</PresentationFormat>
  <Paragraphs>35</Paragraphs>
  <Slides>7</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7</vt:i4>
      </vt:variant>
    </vt:vector>
  </HeadingPairs>
  <TitlesOfParts>
    <vt:vector size="12" baseType="lpstr">
      <vt:lpstr>Aptos</vt:lpstr>
      <vt:lpstr>Aptos Display</vt:lpstr>
      <vt:lpstr>Arial</vt:lpstr>
      <vt:lpstr>Verdana</vt:lpstr>
      <vt:lpstr>Θέμα του Office</vt:lpstr>
      <vt:lpstr>ΑΣΥΓΧΡΟΝΗ ΔΡΑΣΤΗΡΙΟΤΗΤΑ Π4</vt:lpstr>
      <vt:lpstr>ΟΝΟΜΑ ΕΠΙΜΟΡΦΟΥΜΕΝΗΣ:   Σούμα Μαρία  (ατομική εργασία)                      </vt:lpstr>
      <vt:lpstr>ΠΡΟΣΔΟΚΩΜΕΝΑ ΑΠΟΤΕΛΕΣΜΑΤΑ</vt:lpstr>
      <vt:lpstr>ΨΗΦΙΑΚΟ ΕΡΓΑΛΕΙΟ: padlet LINK: https://el.padlet.com/   </vt:lpstr>
      <vt:lpstr>ΑΝΑΠΤΥΞΗ ΔΡΑΣΤΗΡΙΟΤΗΤΑΣ</vt:lpstr>
      <vt:lpstr>Στέλνουμε τη λίστα με τις ερωτήσεις καθώς και τα πειράματα αναλυτικά, τα οποία πρέπει να πραγματοποιηθούν για την απάντηση των ερωτήσεων. Επίσης στέλνουμε και ένα φύλλο καταγραφής, όπου οι γονείς πρέπει να συμπληρώσουν την Ερώτηση που επέλεξε το παιδί τους να απαντήσει, την Υπόθεση (πρόβλεψη) που έκανε, και το Συμπέρασμα στο οποίο κατέληξε (επαλήθευση ή όχι της υπόθεσης) μετά την πραγματοποίηση του πειράματος. Το πείραμα που θα πραγματοποιήσουν, θα το βιντεοσκοπήσουν και θα το ανεβάσουν σε ένα padlet που έχουμε δημιουργήσει στο blog του σχολείου. Εν συνεχεία το padlet θα αξιοποιηθεί στο σχολείο στη Γ΄φάση της επεξήγησης, όπου τα παιδιά θα παρουσιάσουν τον τρόπο με τον οποίο εργάστηκαν στις διερευνήσεις τους, τυχόν δυσκολίες που αντιμετώπισαν και τα συμπεράσματα στα οποία κατέληξαν και θα συμπληρώσουμε έτσι τις στήλες L και H του διαγράμματος K-W-L-H.  Σημείωση:  Η διδακτική προσέγγιση ακολουθεί τη στρατηγική της ανεστραμμένης τάξης αλλά η δραστηριότητα που πραγματοποιούν τα παιδιά έχει τα χαρακτηριστικά της διερευνητικής μάθησης αφού διατυπώνουν ερωτήσεις, κάνουν υποθέσεις, πειραματίζονται, παρατηρούν και καταλήγουν σε συμπεράσματα.   </vt:lpstr>
      <vt:lpstr>ΠΡΟΣΤΙΘΕΜΕΝΗ ΑΞΙΑ ΤΗΣ ΧΡΗΣΗΣ ΤΟΥ PADLET ΣΤΗ ΜΕΘΟΔΟ ΤΗΣ ΑΝΕΣΤΡΑΜΜΕΝΗΣ ΤΑΞΗΣ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ΑΣΥΓΧΡΟΝΗ ΔΡΑΣΤΗΡΙΟΤΗΤΑ Π4</dc:title>
  <dc:creator>ΜΑΡΙΑ ΣΟΥΜΑ</dc:creator>
  <cp:lastModifiedBy>ΜΑΡΙΑ ΣΟΥΜΑ</cp:lastModifiedBy>
  <cp:revision>1</cp:revision>
  <dcterms:created xsi:type="dcterms:W3CDTF">2024-05-18T14:27:38Z</dcterms:created>
  <dcterms:modified xsi:type="dcterms:W3CDTF">2024-07-01T13:56:10Z</dcterms:modified>
</cp:coreProperties>
</file>